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2" r:id="rId2"/>
  </p:sldMasterIdLst>
  <p:notesMasterIdLst>
    <p:notesMasterId r:id="rId50"/>
  </p:notesMasterIdLst>
  <p:sldIdLst>
    <p:sldId id="336" r:id="rId3"/>
    <p:sldId id="338" r:id="rId4"/>
    <p:sldId id="340" r:id="rId5"/>
    <p:sldId id="364" r:id="rId6"/>
    <p:sldId id="362" r:id="rId7"/>
    <p:sldId id="339" r:id="rId8"/>
    <p:sldId id="342" r:id="rId9"/>
    <p:sldId id="341" r:id="rId10"/>
    <p:sldId id="343" r:id="rId11"/>
    <p:sldId id="365" r:id="rId12"/>
    <p:sldId id="345" r:id="rId13"/>
    <p:sldId id="283" r:id="rId14"/>
    <p:sldId id="293" r:id="rId15"/>
    <p:sldId id="281" r:id="rId16"/>
    <p:sldId id="346" r:id="rId17"/>
    <p:sldId id="357" r:id="rId18"/>
    <p:sldId id="367" r:id="rId19"/>
    <p:sldId id="368" r:id="rId20"/>
    <p:sldId id="349" r:id="rId21"/>
    <p:sldId id="263" r:id="rId22"/>
    <p:sldId id="351" r:id="rId23"/>
    <p:sldId id="369" r:id="rId24"/>
    <p:sldId id="315" r:id="rId25"/>
    <p:sldId id="348" r:id="rId26"/>
    <p:sldId id="318" r:id="rId27"/>
    <p:sldId id="370" r:id="rId28"/>
    <p:sldId id="359" r:id="rId29"/>
    <p:sldId id="350" r:id="rId30"/>
    <p:sldId id="328" r:id="rId31"/>
    <p:sldId id="331" r:id="rId32"/>
    <p:sldId id="304" r:id="rId33"/>
    <p:sldId id="355" r:id="rId34"/>
    <p:sldId id="352" r:id="rId35"/>
    <p:sldId id="366" r:id="rId36"/>
    <p:sldId id="296" r:id="rId37"/>
    <p:sldId id="306" r:id="rId38"/>
    <p:sldId id="307" r:id="rId39"/>
    <p:sldId id="308" r:id="rId40"/>
    <p:sldId id="313" r:id="rId41"/>
    <p:sldId id="311" r:id="rId42"/>
    <p:sldId id="317" r:id="rId43"/>
    <p:sldId id="327" r:id="rId44"/>
    <p:sldId id="325" r:id="rId45"/>
    <p:sldId id="333" r:id="rId46"/>
    <p:sldId id="319" r:id="rId47"/>
    <p:sldId id="259" r:id="rId48"/>
    <p:sldId id="334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120FF4B-3E45-4914-AC16-1CAA68613F5A}">
          <p14:sldIdLst>
            <p14:sldId id="336"/>
            <p14:sldId id="338"/>
          </p14:sldIdLst>
        </p14:section>
        <p14:section name="Theory" id="{4D75A5FF-C7B2-40C1-8AEB-38F2A96A6BFE}">
          <p14:sldIdLst>
            <p14:sldId id="340"/>
            <p14:sldId id="364"/>
            <p14:sldId id="362"/>
            <p14:sldId id="339"/>
            <p14:sldId id="342"/>
            <p14:sldId id="341"/>
            <p14:sldId id="343"/>
            <p14:sldId id="365"/>
          </p14:sldIdLst>
        </p14:section>
        <p14:section name="Results" id="{19475275-3F3D-4441-A6A4-601FB33DAC71}">
          <p14:sldIdLst>
            <p14:sldId id="345"/>
            <p14:sldId id="283"/>
            <p14:sldId id="293"/>
            <p14:sldId id="281"/>
            <p14:sldId id="346"/>
            <p14:sldId id="357"/>
            <p14:sldId id="367"/>
            <p14:sldId id="368"/>
            <p14:sldId id="349"/>
            <p14:sldId id="263"/>
            <p14:sldId id="351"/>
            <p14:sldId id="369"/>
            <p14:sldId id="315"/>
            <p14:sldId id="348"/>
            <p14:sldId id="318"/>
            <p14:sldId id="370"/>
            <p14:sldId id="359"/>
            <p14:sldId id="350"/>
            <p14:sldId id="328"/>
            <p14:sldId id="331"/>
            <p14:sldId id="304"/>
            <p14:sldId id="355"/>
            <p14:sldId id="352"/>
          </p14:sldIdLst>
        </p14:section>
        <p14:section name="Supplemental" id="{5DD76FE1-5C05-4381-8655-E1F8C6C3344B}">
          <p14:sldIdLst>
            <p14:sldId id="366"/>
            <p14:sldId id="296"/>
            <p14:sldId id="306"/>
            <p14:sldId id="307"/>
            <p14:sldId id="308"/>
            <p14:sldId id="313"/>
            <p14:sldId id="311"/>
            <p14:sldId id="317"/>
            <p14:sldId id="327"/>
            <p14:sldId id="325"/>
            <p14:sldId id="333"/>
            <p14:sldId id="319"/>
            <p14:sldId id="259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73"/>
    <a:srgbClr val="0073B3"/>
    <a:srgbClr val="F0E442"/>
    <a:srgbClr val="D45F14"/>
    <a:srgbClr val="F6C6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79671" autoAdjust="0"/>
  </p:normalViewPr>
  <p:slideViewPr>
    <p:cSldViewPr snapToObjects="1">
      <p:cViewPr varScale="1">
        <p:scale>
          <a:sx n="87" d="100"/>
          <a:sy n="87" d="100"/>
        </p:scale>
        <p:origin x="11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221B38-C2E8-4ACF-90B8-62CA1A58B9C6}" type="doc">
      <dgm:prSet loTypeId="urn:microsoft.com/office/officeart/2005/8/layout/bProcess3" loCatId="process" qsTypeId="urn:microsoft.com/office/officeart/2005/8/quickstyle/simple4" qsCatId="simple" csTypeId="urn:microsoft.com/office/officeart/2005/8/colors/accent1_5" csCatId="accent1" phldr="1"/>
      <dgm:spPr/>
    </dgm:pt>
    <dgm:pt modelId="{E293ACE5-F44D-4859-B597-38C920EDFC9D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Water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Desorption 120min@160°C</a:t>
          </a:r>
        </a:p>
      </dgm:t>
    </dgm:pt>
    <dgm:pt modelId="{BB59032E-6FE1-4637-9033-82E0D7AB236F}" type="parTrans" cxnId="{9D05C265-A74C-432B-ABB6-27F3EAA5FA15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8ACCB12-1B3F-48DE-8055-59E6993990B5}" type="sibTrans" cxnId="{9D05C265-A74C-432B-ABB6-27F3EAA5FA15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ED11AA-44B9-46F9-AF63-349F25D4AAF0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RT</a:t>
          </a:r>
        </a:p>
      </dgm:t>
    </dgm:pt>
    <dgm:pt modelId="{AC7277B7-431C-4175-93A8-D749877D0404}" type="parTrans" cxnId="{BDDAE849-DD08-4F4C-A8A0-916EE928A1A7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C6B9DE-01C9-4BC5-8C58-9100A22868DC}" type="sibTrans" cxnId="{BDDAE849-DD08-4F4C-A8A0-916EE928A1A7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8DCEAC0-DA58-41B6-8C70-05A64192A3C5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3ml SU8 (1ml/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inch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Wafer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diameter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)</a:t>
          </a:r>
        </a:p>
      </dgm:t>
    </dgm:pt>
    <dgm:pt modelId="{53F56504-A147-43B4-AE9C-BBF38FAD2EEA}" type="parTrans" cxnId="{44CA2015-803A-483F-9113-BDB2AAD7B276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91D6622-CA39-4736-96A0-D926F67A1C59}" type="sibTrans" cxnId="{44CA2015-803A-483F-9113-BDB2AAD7B276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CBC302-BAED-4F5E-8C78-9C7DD936BE04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Softbake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1min@65°C 15min@95°C(50µm) 10min@95°C(25µm)</a:t>
          </a:r>
        </a:p>
      </dgm:t>
    </dgm:pt>
    <dgm:pt modelId="{9EE0A316-387A-407B-BFAE-E0DDC7B9B8A9}" type="parTrans" cxnId="{5859F67F-354A-40D9-83F2-7F387549A651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77F11D-271C-4C53-A5A8-F607DA619961}" type="sibTrans" cxnId="{5859F67F-354A-40D9-83F2-7F387549A651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33A70AA-439B-4579-8FF9-81D1AC340A4F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Laser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writing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/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Flood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endParaRPr lang="de-DE" sz="13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1E1179D-8C6B-473C-9454-3E001E55B109}" type="parTrans" cxnId="{C5AB0611-9F22-4D3A-B857-BF155C8F6A3B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9EE26A-97B4-43C1-A929-5DCD617E90C2}" type="sibTrans" cxnId="{C5AB0611-9F22-4D3A-B857-BF155C8F6A3B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127AF8A-9DAD-436C-BF50-9A45F1DF00BB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Spincoat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5s@500rpm(100rpm/s) 30s@3000rpm(300rpm/s)</a:t>
          </a:r>
        </a:p>
      </dgm:t>
    </dgm:pt>
    <dgm:pt modelId="{3183C4CE-CB85-4036-814D-FE39834ECF51}" type="parTrans" cxnId="{E50ACB0A-8BD8-4F78-AD4C-56E840977629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295331-DDE6-408B-8721-DC6AB0B4DAF2}" type="sibTrans" cxnId="{E50ACB0A-8BD8-4F78-AD4C-56E840977629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5D77AAF-E424-439C-BC12-F567B476E38E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Clean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Aceton 30s@7000rpm</a:t>
          </a:r>
        </a:p>
      </dgm:t>
    </dgm:pt>
    <dgm:pt modelId="{F4D3425A-28AA-47E9-BFB6-83D551394137}" type="parTrans" cxnId="{6A42C7CF-AF57-4B9D-9CD9-445CF78972BC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34F019-699D-4AF2-972A-EBDA59892EA8}" type="sibTrans" cxnId="{6A42C7CF-AF57-4B9D-9CD9-445CF78972BC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55CB20E-37DE-4CEC-BA2B-6BDB6CE5B231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Post-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-Bake 1min@65°C 5°C@95°C</a:t>
          </a:r>
        </a:p>
      </dgm:t>
    </dgm:pt>
    <dgm:pt modelId="{A9594E54-35E3-4055-BD91-922A18A8B19C}" type="parTrans" cxnId="{47E1CCB9-1EFE-44B6-82BC-FD3B79FDFB61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212F3F-9190-411C-9191-E17FCA1F7FC9}" type="sibTrans" cxnId="{47E1CCB9-1EFE-44B6-82BC-FD3B79FDFB61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54E16CF-C6D2-46A6-8C6F-D4A67054CD42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mrDev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600 6-10min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shaking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Optionally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in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sonication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Bath</a:t>
          </a:r>
          <a:endParaRPr lang="de-DE" sz="13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614D96-AC59-4CCF-87B5-FF73F1DF722E}" type="parTrans" cxnId="{6BD32357-C3E9-4F0D-B6D0-2CED9996F29B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CBFB86B-102C-40A9-AF5A-413431DC6DF1}" type="sibTrans" cxnId="{6BD32357-C3E9-4F0D-B6D0-2CED9996F29B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786A78C-C7AD-48E7-8AA5-33E53D62F20C}">
      <dgm:prSet phldrT="[Text]" custT="1"/>
      <dgm:spPr/>
      <dgm:t>
        <a:bodyPr/>
        <a:lstStyle/>
        <a:p>
          <a:r>
            <a:rPr lang="de-DE" sz="13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to RT</a:t>
          </a:r>
          <a:endParaRPr lang="de-DE" sz="13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04619D4-B00F-4183-8CFB-152F0B95C3BF}" type="parTrans" cxnId="{D6CB84F7-CFAD-469D-B73D-7A65B71EAE6E}">
      <dgm:prSet/>
      <dgm:spPr/>
      <dgm:t>
        <a:bodyPr/>
        <a:lstStyle/>
        <a:p>
          <a:endParaRPr lang="de-DE"/>
        </a:p>
      </dgm:t>
    </dgm:pt>
    <dgm:pt modelId="{7A44B2E3-6B79-4749-A651-9C287845EC3C}" type="sibTrans" cxnId="{D6CB84F7-CFAD-469D-B73D-7A65B71EAE6E}">
      <dgm:prSet/>
      <dgm:spPr/>
      <dgm:t>
        <a:bodyPr/>
        <a:lstStyle/>
        <a:p>
          <a:endParaRPr lang="de-DE"/>
        </a:p>
      </dgm:t>
    </dgm:pt>
    <dgm:pt modelId="{1C9591BF-3E5C-418E-8B9B-2018175BB2CA}" type="pres">
      <dgm:prSet presAssocID="{6B221B38-C2E8-4ACF-90B8-62CA1A58B9C6}" presName="Name0" presStyleCnt="0">
        <dgm:presLayoutVars>
          <dgm:dir/>
          <dgm:resizeHandles val="exact"/>
        </dgm:presLayoutVars>
      </dgm:prSet>
      <dgm:spPr/>
    </dgm:pt>
    <dgm:pt modelId="{60A96266-DC5A-4FBF-865D-1226017FF212}" type="pres">
      <dgm:prSet presAssocID="{E293ACE5-F44D-4859-B597-38C920EDFC9D}" presName="node" presStyleLbl="node1" presStyleIdx="0" presStyleCnt="10" custScaleX="134763">
        <dgm:presLayoutVars>
          <dgm:bulletEnabled val="1"/>
        </dgm:presLayoutVars>
      </dgm:prSet>
      <dgm:spPr/>
    </dgm:pt>
    <dgm:pt modelId="{BDF05229-E188-48CC-B861-85A241FA2DE5}" type="pres">
      <dgm:prSet presAssocID="{98ACCB12-1B3F-48DE-8055-59E6993990B5}" presName="sibTrans" presStyleLbl="sibTrans1D1" presStyleIdx="0" presStyleCnt="9"/>
      <dgm:spPr/>
    </dgm:pt>
    <dgm:pt modelId="{5FC8A9AC-2A37-4D1A-943A-E689B52B084C}" type="pres">
      <dgm:prSet presAssocID="{98ACCB12-1B3F-48DE-8055-59E6993990B5}" presName="connectorText" presStyleLbl="sibTrans1D1" presStyleIdx="0" presStyleCnt="9"/>
      <dgm:spPr/>
    </dgm:pt>
    <dgm:pt modelId="{EA7614B3-B3B7-452C-B617-9DF592C53F9C}" type="pres">
      <dgm:prSet presAssocID="{B6ED11AA-44B9-46F9-AF63-349F25D4AAF0}" presName="node" presStyleLbl="node1" presStyleIdx="1" presStyleCnt="10" custScaleX="134763">
        <dgm:presLayoutVars>
          <dgm:bulletEnabled val="1"/>
        </dgm:presLayoutVars>
      </dgm:prSet>
      <dgm:spPr/>
    </dgm:pt>
    <dgm:pt modelId="{3C824CB3-33F6-4DB7-BF32-062BC52DBDB0}" type="pres">
      <dgm:prSet presAssocID="{61C6B9DE-01C9-4BC5-8C58-9100A22868DC}" presName="sibTrans" presStyleLbl="sibTrans1D1" presStyleIdx="1" presStyleCnt="9"/>
      <dgm:spPr/>
    </dgm:pt>
    <dgm:pt modelId="{0FF7EEB7-8962-4A29-B922-EF405F755285}" type="pres">
      <dgm:prSet presAssocID="{61C6B9DE-01C9-4BC5-8C58-9100A22868DC}" presName="connectorText" presStyleLbl="sibTrans1D1" presStyleIdx="1" presStyleCnt="9"/>
      <dgm:spPr/>
    </dgm:pt>
    <dgm:pt modelId="{1E2B25CD-8A57-4D4D-AB62-E457B08FDD60}" type="pres">
      <dgm:prSet presAssocID="{B5D77AAF-E424-439C-BC12-F567B476E38E}" presName="node" presStyleLbl="node1" presStyleIdx="2" presStyleCnt="10" custScaleX="134763">
        <dgm:presLayoutVars>
          <dgm:bulletEnabled val="1"/>
        </dgm:presLayoutVars>
      </dgm:prSet>
      <dgm:spPr/>
    </dgm:pt>
    <dgm:pt modelId="{B5742086-8EE7-4358-A941-BC1668ED4663}" type="pres">
      <dgm:prSet presAssocID="{0F34F019-699D-4AF2-972A-EBDA59892EA8}" presName="sibTrans" presStyleLbl="sibTrans1D1" presStyleIdx="2" presStyleCnt="9"/>
      <dgm:spPr/>
    </dgm:pt>
    <dgm:pt modelId="{9C8D2BB1-8AA9-4A56-8685-DD324B56F170}" type="pres">
      <dgm:prSet presAssocID="{0F34F019-699D-4AF2-972A-EBDA59892EA8}" presName="connectorText" presStyleLbl="sibTrans1D1" presStyleIdx="2" presStyleCnt="9"/>
      <dgm:spPr/>
    </dgm:pt>
    <dgm:pt modelId="{9FCA1C82-7F0E-48EC-86B6-E01C51CFBB3C}" type="pres">
      <dgm:prSet presAssocID="{88DCEAC0-DA58-41B6-8C70-05A64192A3C5}" presName="node" presStyleLbl="node1" presStyleIdx="3" presStyleCnt="10" custScaleX="134763">
        <dgm:presLayoutVars>
          <dgm:bulletEnabled val="1"/>
        </dgm:presLayoutVars>
      </dgm:prSet>
      <dgm:spPr/>
    </dgm:pt>
    <dgm:pt modelId="{A9803BDA-B32D-4865-B131-2356AA4EB972}" type="pres">
      <dgm:prSet presAssocID="{591D6622-CA39-4736-96A0-D926F67A1C59}" presName="sibTrans" presStyleLbl="sibTrans1D1" presStyleIdx="3" presStyleCnt="9"/>
      <dgm:spPr/>
    </dgm:pt>
    <dgm:pt modelId="{6F78AB45-ED8C-4CEE-804E-5B9460F26131}" type="pres">
      <dgm:prSet presAssocID="{591D6622-CA39-4736-96A0-D926F67A1C59}" presName="connectorText" presStyleLbl="sibTrans1D1" presStyleIdx="3" presStyleCnt="9"/>
      <dgm:spPr/>
    </dgm:pt>
    <dgm:pt modelId="{0D1A27B1-293B-4725-9BD3-9512FECBE3ED}" type="pres">
      <dgm:prSet presAssocID="{C127AF8A-9DAD-436C-BF50-9A45F1DF00BB}" presName="node" presStyleLbl="node1" presStyleIdx="4" presStyleCnt="10" custScaleX="148239" custScaleY="110000">
        <dgm:presLayoutVars>
          <dgm:bulletEnabled val="1"/>
        </dgm:presLayoutVars>
      </dgm:prSet>
      <dgm:spPr/>
    </dgm:pt>
    <dgm:pt modelId="{6B625AB0-BF89-47A8-A96F-C55812C5AC3F}" type="pres">
      <dgm:prSet presAssocID="{CB295331-DDE6-408B-8721-DC6AB0B4DAF2}" presName="sibTrans" presStyleLbl="sibTrans1D1" presStyleIdx="4" presStyleCnt="9"/>
      <dgm:spPr/>
    </dgm:pt>
    <dgm:pt modelId="{960D8F50-1EC3-479B-9822-BB2F2C6A2270}" type="pres">
      <dgm:prSet presAssocID="{CB295331-DDE6-408B-8721-DC6AB0B4DAF2}" presName="connectorText" presStyleLbl="sibTrans1D1" presStyleIdx="4" presStyleCnt="9"/>
      <dgm:spPr/>
    </dgm:pt>
    <dgm:pt modelId="{3FC35FF9-E46E-42C0-80DA-DDA267A49E54}" type="pres">
      <dgm:prSet presAssocID="{BFCBC302-BAED-4F5E-8C78-9C7DD936BE04}" presName="node" presStyleLbl="node1" presStyleIdx="5" presStyleCnt="10" custScaleX="134763">
        <dgm:presLayoutVars>
          <dgm:bulletEnabled val="1"/>
        </dgm:presLayoutVars>
      </dgm:prSet>
      <dgm:spPr/>
    </dgm:pt>
    <dgm:pt modelId="{4D95ADDC-B7DF-4D91-9799-BD49478B4172}" type="pres">
      <dgm:prSet presAssocID="{2D77F11D-271C-4C53-A5A8-F607DA619961}" presName="sibTrans" presStyleLbl="sibTrans1D1" presStyleIdx="5" presStyleCnt="9"/>
      <dgm:spPr/>
    </dgm:pt>
    <dgm:pt modelId="{CEFC4CEC-C27F-490C-A622-449E2413EB7D}" type="pres">
      <dgm:prSet presAssocID="{2D77F11D-271C-4C53-A5A8-F607DA619961}" presName="connectorText" presStyleLbl="sibTrans1D1" presStyleIdx="5" presStyleCnt="9"/>
      <dgm:spPr/>
    </dgm:pt>
    <dgm:pt modelId="{E72CD7D4-9411-4CEE-BD85-BD8D7670A8FA}" type="pres">
      <dgm:prSet presAssocID="{733A70AA-439B-4579-8FF9-81D1AC340A4F}" presName="node" presStyleLbl="node1" presStyleIdx="6" presStyleCnt="10" custScaleX="134763">
        <dgm:presLayoutVars>
          <dgm:bulletEnabled val="1"/>
        </dgm:presLayoutVars>
      </dgm:prSet>
      <dgm:spPr/>
    </dgm:pt>
    <dgm:pt modelId="{72F20FD9-53F5-4E48-9130-8476F15D2365}" type="pres">
      <dgm:prSet presAssocID="{329EE26A-97B4-43C1-A929-5DCD617E90C2}" presName="sibTrans" presStyleLbl="sibTrans1D1" presStyleIdx="6" presStyleCnt="9"/>
      <dgm:spPr/>
    </dgm:pt>
    <dgm:pt modelId="{BBCEC91E-0671-43C1-8975-6E0A36095484}" type="pres">
      <dgm:prSet presAssocID="{329EE26A-97B4-43C1-A929-5DCD617E90C2}" presName="connectorText" presStyleLbl="sibTrans1D1" presStyleIdx="6" presStyleCnt="9"/>
      <dgm:spPr/>
    </dgm:pt>
    <dgm:pt modelId="{B942C64A-F0C2-4CDF-B1DC-B80BC722893C}" type="pres">
      <dgm:prSet presAssocID="{355CB20E-37DE-4CEC-BA2B-6BDB6CE5B231}" presName="node" presStyleLbl="node1" presStyleIdx="7" presStyleCnt="10" custScaleX="134763">
        <dgm:presLayoutVars>
          <dgm:bulletEnabled val="1"/>
        </dgm:presLayoutVars>
      </dgm:prSet>
      <dgm:spPr/>
    </dgm:pt>
    <dgm:pt modelId="{F058DEA8-0164-4E77-B877-C9E5FD234558}" type="pres">
      <dgm:prSet presAssocID="{71212F3F-9190-411C-9191-E17FCA1F7FC9}" presName="sibTrans" presStyleLbl="sibTrans1D1" presStyleIdx="7" presStyleCnt="9"/>
      <dgm:spPr/>
    </dgm:pt>
    <dgm:pt modelId="{7FF1C5E0-752C-4A70-A1FB-72B953B3CAC3}" type="pres">
      <dgm:prSet presAssocID="{71212F3F-9190-411C-9191-E17FCA1F7FC9}" presName="connectorText" presStyleLbl="sibTrans1D1" presStyleIdx="7" presStyleCnt="9"/>
      <dgm:spPr/>
    </dgm:pt>
    <dgm:pt modelId="{E111BDE5-2AFE-4194-ABA9-3C131F64924A}" type="pres">
      <dgm:prSet presAssocID="{0786A78C-C7AD-48E7-8AA5-33E53D62F20C}" presName="node" presStyleLbl="node1" presStyleIdx="8" presStyleCnt="10" custScaleX="134763">
        <dgm:presLayoutVars>
          <dgm:bulletEnabled val="1"/>
        </dgm:presLayoutVars>
      </dgm:prSet>
      <dgm:spPr/>
    </dgm:pt>
    <dgm:pt modelId="{866EC4F0-D40D-400A-A621-CC4F3882C0A7}" type="pres">
      <dgm:prSet presAssocID="{7A44B2E3-6B79-4749-A651-9C287845EC3C}" presName="sibTrans" presStyleLbl="sibTrans1D1" presStyleIdx="8" presStyleCnt="9"/>
      <dgm:spPr/>
    </dgm:pt>
    <dgm:pt modelId="{7C7BC2A1-E666-4C33-A67E-12C7407CC93F}" type="pres">
      <dgm:prSet presAssocID="{7A44B2E3-6B79-4749-A651-9C287845EC3C}" presName="connectorText" presStyleLbl="sibTrans1D1" presStyleIdx="8" presStyleCnt="9"/>
      <dgm:spPr/>
    </dgm:pt>
    <dgm:pt modelId="{3D6AF4E5-549D-404E-8091-0727CC36F84C}" type="pres">
      <dgm:prSet presAssocID="{B54E16CF-C6D2-46A6-8C6F-D4A67054CD42}" presName="node" presStyleLbl="node1" presStyleIdx="9" presStyleCnt="10" custScaleX="134763">
        <dgm:presLayoutVars>
          <dgm:bulletEnabled val="1"/>
        </dgm:presLayoutVars>
      </dgm:prSet>
      <dgm:spPr/>
    </dgm:pt>
  </dgm:ptLst>
  <dgm:cxnLst>
    <dgm:cxn modelId="{90CAA303-323D-46A1-900D-163A0C60C206}" type="presOf" srcId="{CB295331-DDE6-408B-8721-DC6AB0B4DAF2}" destId="{6B625AB0-BF89-47A8-A96F-C55812C5AC3F}" srcOrd="0" destOrd="0" presId="urn:microsoft.com/office/officeart/2005/8/layout/bProcess3"/>
    <dgm:cxn modelId="{10C81704-0F6A-4D4A-A944-13DC868F741A}" type="presOf" srcId="{7A44B2E3-6B79-4749-A651-9C287845EC3C}" destId="{866EC4F0-D40D-400A-A621-CC4F3882C0A7}" srcOrd="0" destOrd="0" presId="urn:microsoft.com/office/officeart/2005/8/layout/bProcess3"/>
    <dgm:cxn modelId="{A2C12C0A-ED6A-4E8E-9E89-6A0698E28C2B}" type="presOf" srcId="{2D77F11D-271C-4C53-A5A8-F607DA619961}" destId="{CEFC4CEC-C27F-490C-A622-449E2413EB7D}" srcOrd="1" destOrd="0" presId="urn:microsoft.com/office/officeart/2005/8/layout/bProcess3"/>
    <dgm:cxn modelId="{E50ACB0A-8BD8-4F78-AD4C-56E840977629}" srcId="{6B221B38-C2E8-4ACF-90B8-62CA1A58B9C6}" destId="{C127AF8A-9DAD-436C-BF50-9A45F1DF00BB}" srcOrd="4" destOrd="0" parTransId="{3183C4CE-CB85-4036-814D-FE39834ECF51}" sibTransId="{CB295331-DDE6-408B-8721-DC6AB0B4DAF2}"/>
    <dgm:cxn modelId="{C5AB0611-9F22-4D3A-B857-BF155C8F6A3B}" srcId="{6B221B38-C2E8-4ACF-90B8-62CA1A58B9C6}" destId="{733A70AA-439B-4579-8FF9-81D1AC340A4F}" srcOrd="6" destOrd="0" parTransId="{11E1179D-8C6B-473C-9454-3E001E55B109}" sibTransId="{329EE26A-97B4-43C1-A929-5DCD617E90C2}"/>
    <dgm:cxn modelId="{19260212-84D5-4239-AEC3-B996F9E12C74}" type="presOf" srcId="{E293ACE5-F44D-4859-B597-38C920EDFC9D}" destId="{60A96266-DC5A-4FBF-865D-1226017FF212}" srcOrd="0" destOrd="0" presId="urn:microsoft.com/office/officeart/2005/8/layout/bProcess3"/>
    <dgm:cxn modelId="{44CA2015-803A-483F-9113-BDB2AAD7B276}" srcId="{6B221B38-C2E8-4ACF-90B8-62CA1A58B9C6}" destId="{88DCEAC0-DA58-41B6-8C70-05A64192A3C5}" srcOrd="3" destOrd="0" parTransId="{53F56504-A147-43B4-AE9C-BBF38FAD2EEA}" sibTransId="{591D6622-CA39-4736-96A0-D926F67A1C59}"/>
    <dgm:cxn modelId="{52071219-F9EA-4018-8766-FCA529561F70}" type="presOf" srcId="{98ACCB12-1B3F-48DE-8055-59E6993990B5}" destId="{BDF05229-E188-48CC-B861-85A241FA2DE5}" srcOrd="0" destOrd="0" presId="urn:microsoft.com/office/officeart/2005/8/layout/bProcess3"/>
    <dgm:cxn modelId="{CD85DE1B-1F2C-475D-98FF-46D30A62F967}" type="presOf" srcId="{CB295331-DDE6-408B-8721-DC6AB0B4DAF2}" destId="{960D8F50-1EC3-479B-9822-BB2F2C6A2270}" srcOrd="1" destOrd="0" presId="urn:microsoft.com/office/officeart/2005/8/layout/bProcess3"/>
    <dgm:cxn modelId="{1CFDC93A-D61B-4A7B-80F2-F797B735A849}" type="presOf" srcId="{0786A78C-C7AD-48E7-8AA5-33E53D62F20C}" destId="{E111BDE5-2AFE-4194-ABA9-3C131F64924A}" srcOrd="0" destOrd="0" presId="urn:microsoft.com/office/officeart/2005/8/layout/bProcess3"/>
    <dgm:cxn modelId="{F8547840-44C0-4238-80C1-BD7B89B6BA8D}" type="presOf" srcId="{6B221B38-C2E8-4ACF-90B8-62CA1A58B9C6}" destId="{1C9591BF-3E5C-418E-8B9B-2018175BB2CA}" srcOrd="0" destOrd="0" presId="urn:microsoft.com/office/officeart/2005/8/layout/bProcess3"/>
    <dgm:cxn modelId="{DF0B5941-F79D-48BD-B7A2-CF08BFF8B888}" type="presOf" srcId="{C127AF8A-9DAD-436C-BF50-9A45F1DF00BB}" destId="{0D1A27B1-293B-4725-9BD3-9512FECBE3ED}" srcOrd="0" destOrd="0" presId="urn:microsoft.com/office/officeart/2005/8/layout/bProcess3"/>
    <dgm:cxn modelId="{9D05C265-A74C-432B-ABB6-27F3EAA5FA15}" srcId="{6B221B38-C2E8-4ACF-90B8-62CA1A58B9C6}" destId="{E293ACE5-F44D-4859-B597-38C920EDFC9D}" srcOrd="0" destOrd="0" parTransId="{BB59032E-6FE1-4637-9033-82E0D7AB236F}" sibTransId="{98ACCB12-1B3F-48DE-8055-59E6993990B5}"/>
    <dgm:cxn modelId="{BDDAE849-DD08-4F4C-A8A0-916EE928A1A7}" srcId="{6B221B38-C2E8-4ACF-90B8-62CA1A58B9C6}" destId="{B6ED11AA-44B9-46F9-AF63-349F25D4AAF0}" srcOrd="1" destOrd="0" parTransId="{AC7277B7-431C-4175-93A8-D749877D0404}" sibTransId="{61C6B9DE-01C9-4BC5-8C58-9100A22868DC}"/>
    <dgm:cxn modelId="{2F394150-1211-45F1-BBAD-172E273B265A}" type="presOf" srcId="{B6ED11AA-44B9-46F9-AF63-349F25D4AAF0}" destId="{EA7614B3-B3B7-452C-B617-9DF592C53F9C}" srcOrd="0" destOrd="0" presId="urn:microsoft.com/office/officeart/2005/8/layout/bProcess3"/>
    <dgm:cxn modelId="{CBBCD170-D263-4D76-80AD-03F3682ACE83}" type="presOf" srcId="{591D6622-CA39-4736-96A0-D926F67A1C59}" destId="{A9803BDA-B32D-4865-B131-2356AA4EB972}" srcOrd="0" destOrd="0" presId="urn:microsoft.com/office/officeart/2005/8/layout/bProcess3"/>
    <dgm:cxn modelId="{8BF6CD52-02B1-4C41-90E9-D342C24CF76D}" type="presOf" srcId="{BFCBC302-BAED-4F5E-8C78-9C7DD936BE04}" destId="{3FC35FF9-E46E-42C0-80DA-DDA267A49E54}" srcOrd="0" destOrd="0" presId="urn:microsoft.com/office/officeart/2005/8/layout/bProcess3"/>
    <dgm:cxn modelId="{A7DBAD53-7D76-4024-87BD-06E4B42FE30E}" type="presOf" srcId="{61C6B9DE-01C9-4BC5-8C58-9100A22868DC}" destId="{3C824CB3-33F6-4DB7-BF32-062BC52DBDB0}" srcOrd="0" destOrd="0" presId="urn:microsoft.com/office/officeart/2005/8/layout/bProcess3"/>
    <dgm:cxn modelId="{6BD32357-C3E9-4F0D-B6D0-2CED9996F29B}" srcId="{6B221B38-C2E8-4ACF-90B8-62CA1A58B9C6}" destId="{B54E16CF-C6D2-46A6-8C6F-D4A67054CD42}" srcOrd="9" destOrd="0" parTransId="{32614D96-AC59-4CCF-87B5-FF73F1DF722E}" sibTransId="{2CBFB86B-102C-40A9-AF5A-413431DC6DF1}"/>
    <dgm:cxn modelId="{F897F557-C0A2-4E78-A7F0-17C5123B6FCF}" type="presOf" srcId="{0F34F019-699D-4AF2-972A-EBDA59892EA8}" destId="{B5742086-8EE7-4358-A941-BC1668ED4663}" srcOrd="0" destOrd="0" presId="urn:microsoft.com/office/officeart/2005/8/layout/bProcess3"/>
    <dgm:cxn modelId="{5859F67F-354A-40D9-83F2-7F387549A651}" srcId="{6B221B38-C2E8-4ACF-90B8-62CA1A58B9C6}" destId="{BFCBC302-BAED-4F5E-8C78-9C7DD936BE04}" srcOrd="5" destOrd="0" parTransId="{9EE0A316-387A-407B-BFAE-E0DDC7B9B8A9}" sibTransId="{2D77F11D-271C-4C53-A5A8-F607DA619961}"/>
    <dgm:cxn modelId="{C5342382-1182-489A-97D9-E38992E373E3}" type="presOf" srcId="{0F34F019-699D-4AF2-972A-EBDA59892EA8}" destId="{9C8D2BB1-8AA9-4A56-8685-DD324B56F170}" srcOrd="1" destOrd="0" presId="urn:microsoft.com/office/officeart/2005/8/layout/bProcess3"/>
    <dgm:cxn modelId="{7AEF3382-76C6-4C98-AA9A-93CE52AEC485}" type="presOf" srcId="{7A44B2E3-6B79-4749-A651-9C287845EC3C}" destId="{7C7BC2A1-E666-4C33-A67E-12C7407CC93F}" srcOrd="1" destOrd="0" presId="urn:microsoft.com/office/officeart/2005/8/layout/bProcess3"/>
    <dgm:cxn modelId="{0A137084-F6A3-4635-8A6F-E745B3DEEA29}" type="presOf" srcId="{355CB20E-37DE-4CEC-BA2B-6BDB6CE5B231}" destId="{B942C64A-F0C2-4CDF-B1DC-B80BC722893C}" srcOrd="0" destOrd="0" presId="urn:microsoft.com/office/officeart/2005/8/layout/bProcess3"/>
    <dgm:cxn modelId="{6658AA87-D7EB-4827-A989-633EEB4EB0E3}" type="presOf" srcId="{61C6B9DE-01C9-4BC5-8C58-9100A22868DC}" destId="{0FF7EEB7-8962-4A29-B922-EF405F755285}" srcOrd="1" destOrd="0" presId="urn:microsoft.com/office/officeart/2005/8/layout/bProcess3"/>
    <dgm:cxn modelId="{F198298E-5882-46EA-A5FE-6AF3A7F17496}" type="presOf" srcId="{B5D77AAF-E424-439C-BC12-F567B476E38E}" destId="{1E2B25CD-8A57-4D4D-AB62-E457B08FDD60}" srcOrd="0" destOrd="0" presId="urn:microsoft.com/office/officeart/2005/8/layout/bProcess3"/>
    <dgm:cxn modelId="{114BF395-7011-4AD2-8CDF-DC6E17534748}" type="presOf" srcId="{B54E16CF-C6D2-46A6-8C6F-D4A67054CD42}" destId="{3D6AF4E5-549D-404E-8091-0727CC36F84C}" srcOrd="0" destOrd="0" presId="urn:microsoft.com/office/officeart/2005/8/layout/bProcess3"/>
    <dgm:cxn modelId="{1190ACA1-4D94-4B02-930E-C15A021BD676}" type="presOf" srcId="{71212F3F-9190-411C-9191-E17FCA1F7FC9}" destId="{F058DEA8-0164-4E77-B877-C9E5FD234558}" srcOrd="0" destOrd="0" presId="urn:microsoft.com/office/officeart/2005/8/layout/bProcess3"/>
    <dgm:cxn modelId="{65A449AD-36FD-483A-8B26-14322BC57B4C}" type="presOf" srcId="{2D77F11D-271C-4C53-A5A8-F607DA619961}" destId="{4D95ADDC-B7DF-4D91-9799-BD49478B4172}" srcOrd="0" destOrd="0" presId="urn:microsoft.com/office/officeart/2005/8/layout/bProcess3"/>
    <dgm:cxn modelId="{47E1CCB9-1EFE-44B6-82BC-FD3B79FDFB61}" srcId="{6B221B38-C2E8-4ACF-90B8-62CA1A58B9C6}" destId="{355CB20E-37DE-4CEC-BA2B-6BDB6CE5B231}" srcOrd="7" destOrd="0" parTransId="{A9594E54-35E3-4055-BD91-922A18A8B19C}" sibTransId="{71212F3F-9190-411C-9191-E17FCA1F7FC9}"/>
    <dgm:cxn modelId="{58C324BA-3C72-4272-84C6-490940CD296D}" type="presOf" srcId="{71212F3F-9190-411C-9191-E17FCA1F7FC9}" destId="{7FF1C5E0-752C-4A70-A1FB-72B953B3CAC3}" srcOrd="1" destOrd="0" presId="urn:microsoft.com/office/officeart/2005/8/layout/bProcess3"/>
    <dgm:cxn modelId="{929576CB-5B87-4A96-9C0F-03A692051903}" type="presOf" srcId="{329EE26A-97B4-43C1-A929-5DCD617E90C2}" destId="{BBCEC91E-0671-43C1-8975-6E0A36095484}" srcOrd="1" destOrd="0" presId="urn:microsoft.com/office/officeart/2005/8/layout/bProcess3"/>
    <dgm:cxn modelId="{651E53CD-17A5-473B-84B1-43E85EF1433F}" type="presOf" srcId="{98ACCB12-1B3F-48DE-8055-59E6993990B5}" destId="{5FC8A9AC-2A37-4D1A-943A-E689B52B084C}" srcOrd="1" destOrd="0" presId="urn:microsoft.com/office/officeart/2005/8/layout/bProcess3"/>
    <dgm:cxn modelId="{582133CF-A195-498E-9C86-3CB9E5EFADA6}" type="presOf" srcId="{733A70AA-439B-4579-8FF9-81D1AC340A4F}" destId="{E72CD7D4-9411-4CEE-BD85-BD8D7670A8FA}" srcOrd="0" destOrd="0" presId="urn:microsoft.com/office/officeart/2005/8/layout/bProcess3"/>
    <dgm:cxn modelId="{6A42C7CF-AF57-4B9D-9CD9-445CF78972BC}" srcId="{6B221B38-C2E8-4ACF-90B8-62CA1A58B9C6}" destId="{B5D77AAF-E424-439C-BC12-F567B476E38E}" srcOrd="2" destOrd="0" parTransId="{F4D3425A-28AA-47E9-BFB6-83D551394137}" sibTransId="{0F34F019-699D-4AF2-972A-EBDA59892EA8}"/>
    <dgm:cxn modelId="{3D319CD0-76DB-4A29-92F9-224DF362952F}" type="presOf" srcId="{88DCEAC0-DA58-41B6-8C70-05A64192A3C5}" destId="{9FCA1C82-7F0E-48EC-86B6-E01C51CFBB3C}" srcOrd="0" destOrd="0" presId="urn:microsoft.com/office/officeart/2005/8/layout/bProcess3"/>
    <dgm:cxn modelId="{39EF39E1-541B-4C22-BA1D-7398302CDB98}" type="presOf" srcId="{329EE26A-97B4-43C1-A929-5DCD617E90C2}" destId="{72F20FD9-53F5-4E48-9130-8476F15D2365}" srcOrd="0" destOrd="0" presId="urn:microsoft.com/office/officeart/2005/8/layout/bProcess3"/>
    <dgm:cxn modelId="{498848E8-E58D-4F9A-8133-0791A8136F6A}" type="presOf" srcId="{591D6622-CA39-4736-96A0-D926F67A1C59}" destId="{6F78AB45-ED8C-4CEE-804E-5B9460F26131}" srcOrd="1" destOrd="0" presId="urn:microsoft.com/office/officeart/2005/8/layout/bProcess3"/>
    <dgm:cxn modelId="{D6CB84F7-CFAD-469D-B73D-7A65B71EAE6E}" srcId="{6B221B38-C2E8-4ACF-90B8-62CA1A58B9C6}" destId="{0786A78C-C7AD-48E7-8AA5-33E53D62F20C}" srcOrd="8" destOrd="0" parTransId="{504619D4-B00F-4183-8CFB-152F0B95C3BF}" sibTransId="{7A44B2E3-6B79-4749-A651-9C287845EC3C}"/>
    <dgm:cxn modelId="{810998A6-6ADC-4DC2-833B-81F89F3D1E43}" type="presParOf" srcId="{1C9591BF-3E5C-418E-8B9B-2018175BB2CA}" destId="{60A96266-DC5A-4FBF-865D-1226017FF212}" srcOrd="0" destOrd="0" presId="urn:microsoft.com/office/officeart/2005/8/layout/bProcess3"/>
    <dgm:cxn modelId="{1D706E25-D692-4837-9EFE-780EC12BF535}" type="presParOf" srcId="{1C9591BF-3E5C-418E-8B9B-2018175BB2CA}" destId="{BDF05229-E188-48CC-B861-85A241FA2DE5}" srcOrd="1" destOrd="0" presId="urn:microsoft.com/office/officeart/2005/8/layout/bProcess3"/>
    <dgm:cxn modelId="{4B62BE85-4702-4BFB-AE83-887F2762268A}" type="presParOf" srcId="{BDF05229-E188-48CC-B861-85A241FA2DE5}" destId="{5FC8A9AC-2A37-4D1A-943A-E689B52B084C}" srcOrd="0" destOrd="0" presId="urn:microsoft.com/office/officeart/2005/8/layout/bProcess3"/>
    <dgm:cxn modelId="{BB60FAD2-F6BE-4DAF-BE0F-C7FE54E8746E}" type="presParOf" srcId="{1C9591BF-3E5C-418E-8B9B-2018175BB2CA}" destId="{EA7614B3-B3B7-452C-B617-9DF592C53F9C}" srcOrd="2" destOrd="0" presId="urn:microsoft.com/office/officeart/2005/8/layout/bProcess3"/>
    <dgm:cxn modelId="{9E4671EE-A959-4149-900E-D9D04400665E}" type="presParOf" srcId="{1C9591BF-3E5C-418E-8B9B-2018175BB2CA}" destId="{3C824CB3-33F6-4DB7-BF32-062BC52DBDB0}" srcOrd="3" destOrd="0" presId="urn:microsoft.com/office/officeart/2005/8/layout/bProcess3"/>
    <dgm:cxn modelId="{521BBE44-1BF2-4140-BCDE-702FD04EFBFC}" type="presParOf" srcId="{3C824CB3-33F6-4DB7-BF32-062BC52DBDB0}" destId="{0FF7EEB7-8962-4A29-B922-EF405F755285}" srcOrd="0" destOrd="0" presId="urn:microsoft.com/office/officeart/2005/8/layout/bProcess3"/>
    <dgm:cxn modelId="{84848628-80B0-48B3-AEF7-847BE7743577}" type="presParOf" srcId="{1C9591BF-3E5C-418E-8B9B-2018175BB2CA}" destId="{1E2B25CD-8A57-4D4D-AB62-E457B08FDD60}" srcOrd="4" destOrd="0" presId="urn:microsoft.com/office/officeart/2005/8/layout/bProcess3"/>
    <dgm:cxn modelId="{4F159A9E-4173-456C-83C8-054D0A346971}" type="presParOf" srcId="{1C9591BF-3E5C-418E-8B9B-2018175BB2CA}" destId="{B5742086-8EE7-4358-A941-BC1668ED4663}" srcOrd="5" destOrd="0" presId="urn:microsoft.com/office/officeart/2005/8/layout/bProcess3"/>
    <dgm:cxn modelId="{B74FDD15-19AC-468C-BA44-1825774C0D58}" type="presParOf" srcId="{B5742086-8EE7-4358-A941-BC1668ED4663}" destId="{9C8D2BB1-8AA9-4A56-8685-DD324B56F170}" srcOrd="0" destOrd="0" presId="urn:microsoft.com/office/officeart/2005/8/layout/bProcess3"/>
    <dgm:cxn modelId="{2A93A792-270C-4125-9854-60D47D17AF25}" type="presParOf" srcId="{1C9591BF-3E5C-418E-8B9B-2018175BB2CA}" destId="{9FCA1C82-7F0E-48EC-86B6-E01C51CFBB3C}" srcOrd="6" destOrd="0" presId="urn:microsoft.com/office/officeart/2005/8/layout/bProcess3"/>
    <dgm:cxn modelId="{3AE2F4D5-A45E-490D-A4ED-99FBF58301CE}" type="presParOf" srcId="{1C9591BF-3E5C-418E-8B9B-2018175BB2CA}" destId="{A9803BDA-B32D-4865-B131-2356AA4EB972}" srcOrd="7" destOrd="0" presId="urn:microsoft.com/office/officeart/2005/8/layout/bProcess3"/>
    <dgm:cxn modelId="{B5098B19-1F8C-44DE-BCF5-AA4F0A7760A7}" type="presParOf" srcId="{A9803BDA-B32D-4865-B131-2356AA4EB972}" destId="{6F78AB45-ED8C-4CEE-804E-5B9460F26131}" srcOrd="0" destOrd="0" presId="urn:microsoft.com/office/officeart/2005/8/layout/bProcess3"/>
    <dgm:cxn modelId="{27BFBE05-B32B-43B7-993C-7A583F9359B7}" type="presParOf" srcId="{1C9591BF-3E5C-418E-8B9B-2018175BB2CA}" destId="{0D1A27B1-293B-4725-9BD3-9512FECBE3ED}" srcOrd="8" destOrd="0" presId="urn:microsoft.com/office/officeart/2005/8/layout/bProcess3"/>
    <dgm:cxn modelId="{C8056B8E-47F4-4B60-B8D2-4B906109ED4C}" type="presParOf" srcId="{1C9591BF-3E5C-418E-8B9B-2018175BB2CA}" destId="{6B625AB0-BF89-47A8-A96F-C55812C5AC3F}" srcOrd="9" destOrd="0" presId="urn:microsoft.com/office/officeart/2005/8/layout/bProcess3"/>
    <dgm:cxn modelId="{F47CABED-EC5B-4CC4-9B2B-AD2D341CF657}" type="presParOf" srcId="{6B625AB0-BF89-47A8-A96F-C55812C5AC3F}" destId="{960D8F50-1EC3-479B-9822-BB2F2C6A2270}" srcOrd="0" destOrd="0" presId="urn:microsoft.com/office/officeart/2005/8/layout/bProcess3"/>
    <dgm:cxn modelId="{D61D3D9D-39AC-4CFA-934E-F877D15BF53E}" type="presParOf" srcId="{1C9591BF-3E5C-418E-8B9B-2018175BB2CA}" destId="{3FC35FF9-E46E-42C0-80DA-DDA267A49E54}" srcOrd="10" destOrd="0" presId="urn:microsoft.com/office/officeart/2005/8/layout/bProcess3"/>
    <dgm:cxn modelId="{52E5F67F-6B64-42D0-BADD-CA6F5B7CAE31}" type="presParOf" srcId="{1C9591BF-3E5C-418E-8B9B-2018175BB2CA}" destId="{4D95ADDC-B7DF-4D91-9799-BD49478B4172}" srcOrd="11" destOrd="0" presId="urn:microsoft.com/office/officeart/2005/8/layout/bProcess3"/>
    <dgm:cxn modelId="{458A9063-BDCD-4946-90D5-E6704617A8CE}" type="presParOf" srcId="{4D95ADDC-B7DF-4D91-9799-BD49478B4172}" destId="{CEFC4CEC-C27F-490C-A622-449E2413EB7D}" srcOrd="0" destOrd="0" presId="urn:microsoft.com/office/officeart/2005/8/layout/bProcess3"/>
    <dgm:cxn modelId="{39156126-8478-4F45-845F-955E5300EB4B}" type="presParOf" srcId="{1C9591BF-3E5C-418E-8B9B-2018175BB2CA}" destId="{E72CD7D4-9411-4CEE-BD85-BD8D7670A8FA}" srcOrd="12" destOrd="0" presId="urn:microsoft.com/office/officeart/2005/8/layout/bProcess3"/>
    <dgm:cxn modelId="{99BCCDFF-4EC4-48AB-9CC1-7B84A63CACA0}" type="presParOf" srcId="{1C9591BF-3E5C-418E-8B9B-2018175BB2CA}" destId="{72F20FD9-53F5-4E48-9130-8476F15D2365}" srcOrd="13" destOrd="0" presId="urn:microsoft.com/office/officeart/2005/8/layout/bProcess3"/>
    <dgm:cxn modelId="{33576C5E-924A-40A1-A6F3-03485CBD0749}" type="presParOf" srcId="{72F20FD9-53F5-4E48-9130-8476F15D2365}" destId="{BBCEC91E-0671-43C1-8975-6E0A36095484}" srcOrd="0" destOrd="0" presId="urn:microsoft.com/office/officeart/2005/8/layout/bProcess3"/>
    <dgm:cxn modelId="{2783F986-06F6-411A-8E99-918984B6C302}" type="presParOf" srcId="{1C9591BF-3E5C-418E-8B9B-2018175BB2CA}" destId="{B942C64A-F0C2-4CDF-B1DC-B80BC722893C}" srcOrd="14" destOrd="0" presId="urn:microsoft.com/office/officeart/2005/8/layout/bProcess3"/>
    <dgm:cxn modelId="{B181D407-9FF2-4ACD-8F8C-1292DD5879D0}" type="presParOf" srcId="{1C9591BF-3E5C-418E-8B9B-2018175BB2CA}" destId="{F058DEA8-0164-4E77-B877-C9E5FD234558}" srcOrd="15" destOrd="0" presId="urn:microsoft.com/office/officeart/2005/8/layout/bProcess3"/>
    <dgm:cxn modelId="{4DCB2DBA-2862-42E4-AFFE-3C889BD0E98E}" type="presParOf" srcId="{F058DEA8-0164-4E77-B877-C9E5FD234558}" destId="{7FF1C5E0-752C-4A70-A1FB-72B953B3CAC3}" srcOrd="0" destOrd="0" presId="urn:microsoft.com/office/officeart/2005/8/layout/bProcess3"/>
    <dgm:cxn modelId="{3078BF8F-FDC9-4DC7-8284-FAD82A4858F9}" type="presParOf" srcId="{1C9591BF-3E5C-418E-8B9B-2018175BB2CA}" destId="{E111BDE5-2AFE-4194-ABA9-3C131F64924A}" srcOrd="16" destOrd="0" presId="urn:microsoft.com/office/officeart/2005/8/layout/bProcess3"/>
    <dgm:cxn modelId="{5167BB47-8F24-49DB-9E9B-87FCDE02F6BD}" type="presParOf" srcId="{1C9591BF-3E5C-418E-8B9B-2018175BB2CA}" destId="{866EC4F0-D40D-400A-A621-CC4F3882C0A7}" srcOrd="17" destOrd="0" presId="urn:microsoft.com/office/officeart/2005/8/layout/bProcess3"/>
    <dgm:cxn modelId="{0A8F0ADC-C087-4CB9-BBFC-F5E8EE3EE937}" type="presParOf" srcId="{866EC4F0-D40D-400A-A621-CC4F3882C0A7}" destId="{7C7BC2A1-E666-4C33-A67E-12C7407CC93F}" srcOrd="0" destOrd="0" presId="urn:microsoft.com/office/officeart/2005/8/layout/bProcess3"/>
    <dgm:cxn modelId="{C3A68FF8-1037-4200-93D6-FD73943DAAE1}" type="presParOf" srcId="{1C9591BF-3E5C-418E-8B9B-2018175BB2CA}" destId="{3D6AF4E5-549D-404E-8091-0727CC36F84C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05229-E188-48CC-B861-85A241FA2DE5}">
      <dsp:nvSpPr>
        <dsp:cNvPr id="0" name=""/>
        <dsp:cNvSpPr/>
      </dsp:nvSpPr>
      <dsp:spPr>
        <a:xfrm>
          <a:off x="1932945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73530" y="666348"/>
        <a:ext cx="16408" cy="3284"/>
      </dsp:txXfrm>
    </dsp:sp>
    <dsp:sp modelId="{60A96266-DC5A-4FBF-865D-1226017FF212}">
      <dsp:nvSpPr>
        <dsp:cNvPr id="0" name=""/>
        <dsp:cNvSpPr/>
      </dsp:nvSpPr>
      <dsp:spPr>
        <a:xfrm>
          <a:off x="11858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Water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Desorption 120min@160°C</a:t>
          </a:r>
        </a:p>
      </dsp:txBody>
      <dsp:txXfrm>
        <a:off x="11858" y="239930"/>
        <a:ext cx="1922887" cy="856119"/>
      </dsp:txXfrm>
    </dsp:sp>
    <dsp:sp modelId="{3C824CB3-33F6-4DB7-BF32-062BC52DBDB0}">
      <dsp:nvSpPr>
        <dsp:cNvPr id="0" name=""/>
        <dsp:cNvSpPr/>
      </dsp:nvSpPr>
      <dsp:spPr>
        <a:xfrm>
          <a:off x="4184011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112930"/>
              <a:satOff val="-9974"/>
              <a:lumOff val="63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324596" y="666348"/>
        <a:ext cx="16408" cy="3284"/>
      </dsp:txXfrm>
    </dsp:sp>
    <dsp:sp modelId="{EA7614B3-B3B7-452C-B617-9DF592C53F9C}">
      <dsp:nvSpPr>
        <dsp:cNvPr id="0" name=""/>
        <dsp:cNvSpPr/>
      </dsp:nvSpPr>
      <dsp:spPr>
        <a:xfrm>
          <a:off x="2262924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444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444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444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RT</a:t>
          </a:r>
        </a:p>
      </dsp:txBody>
      <dsp:txXfrm>
        <a:off x="2262924" y="239930"/>
        <a:ext cx="1922887" cy="856119"/>
      </dsp:txXfrm>
    </dsp:sp>
    <dsp:sp modelId="{B5742086-8EE7-4358-A941-BC1668ED4663}">
      <dsp:nvSpPr>
        <dsp:cNvPr id="0" name=""/>
        <dsp:cNvSpPr/>
      </dsp:nvSpPr>
      <dsp:spPr>
        <a:xfrm>
          <a:off x="6435077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225861"/>
              <a:satOff val="-19949"/>
              <a:lumOff val="1262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575662" y="666348"/>
        <a:ext cx="16408" cy="3284"/>
      </dsp:txXfrm>
    </dsp:sp>
    <dsp:sp modelId="{1E2B25CD-8A57-4D4D-AB62-E457B08FDD60}">
      <dsp:nvSpPr>
        <dsp:cNvPr id="0" name=""/>
        <dsp:cNvSpPr/>
      </dsp:nvSpPr>
      <dsp:spPr>
        <a:xfrm>
          <a:off x="4513990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889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8889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88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Clean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Aceton 30s@7000rpm</a:t>
          </a:r>
        </a:p>
      </dsp:txBody>
      <dsp:txXfrm>
        <a:off x="4513990" y="239930"/>
        <a:ext cx="1922887" cy="856119"/>
      </dsp:txXfrm>
    </dsp:sp>
    <dsp:sp modelId="{A9803BDA-B32D-4865-B131-2356AA4EB972}">
      <dsp:nvSpPr>
        <dsp:cNvPr id="0" name=""/>
        <dsp:cNvSpPr/>
      </dsp:nvSpPr>
      <dsp:spPr>
        <a:xfrm>
          <a:off x="8686144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338791"/>
              <a:satOff val="-29923"/>
              <a:lumOff val="1894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826729" y="666348"/>
        <a:ext cx="16408" cy="3284"/>
      </dsp:txXfrm>
    </dsp:sp>
    <dsp:sp modelId="{9FCA1C82-7F0E-48EC-86B6-E01C51CFBB3C}">
      <dsp:nvSpPr>
        <dsp:cNvPr id="0" name=""/>
        <dsp:cNvSpPr/>
      </dsp:nvSpPr>
      <dsp:spPr>
        <a:xfrm>
          <a:off x="6765056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3ml SU8 (1ml/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inch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Wafer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diameter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)</a:t>
          </a:r>
        </a:p>
      </dsp:txBody>
      <dsp:txXfrm>
        <a:off x="6765056" y="239930"/>
        <a:ext cx="1922887" cy="856119"/>
      </dsp:txXfrm>
    </dsp:sp>
    <dsp:sp modelId="{6B625AB0-BF89-47A8-A96F-C55812C5AC3F}">
      <dsp:nvSpPr>
        <dsp:cNvPr id="0" name=""/>
        <dsp:cNvSpPr/>
      </dsp:nvSpPr>
      <dsp:spPr>
        <a:xfrm>
          <a:off x="973301" y="1137056"/>
          <a:ext cx="9100407" cy="297579"/>
        </a:xfrm>
        <a:custGeom>
          <a:avLst/>
          <a:gdLst/>
          <a:ahLst/>
          <a:cxnLst/>
          <a:rect l="0" t="0" r="0" b="0"/>
          <a:pathLst>
            <a:path>
              <a:moveTo>
                <a:pt x="9100407" y="0"/>
              </a:moveTo>
              <a:lnTo>
                <a:pt x="9100407" y="165889"/>
              </a:lnTo>
              <a:lnTo>
                <a:pt x="0" y="165889"/>
              </a:lnTo>
              <a:lnTo>
                <a:pt x="0" y="297579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451722"/>
              <a:satOff val="-39898"/>
              <a:lumOff val="252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95847" y="1284203"/>
        <a:ext cx="455316" cy="3284"/>
      </dsp:txXfrm>
    </dsp:sp>
    <dsp:sp modelId="{0D1A27B1-293B-4725-9BD3-9512FECBE3ED}">
      <dsp:nvSpPr>
        <dsp:cNvPr id="0" name=""/>
        <dsp:cNvSpPr/>
      </dsp:nvSpPr>
      <dsp:spPr>
        <a:xfrm>
          <a:off x="9016123" y="197124"/>
          <a:ext cx="2115171" cy="941731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7778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7778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7778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Spincoat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5s@500rpm(100rpm/s) 30s@3000rpm(300rpm/s)</a:t>
          </a:r>
        </a:p>
      </dsp:txBody>
      <dsp:txXfrm>
        <a:off x="9016123" y="197124"/>
        <a:ext cx="2115171" cy="941731"/>
      </dsp:txXfrm>
    </dsp:sp>
    <dsp:sp modelId="{4D95ADDC-B7DF-4D91-9799-BD49478B4172}">
      <dsp:nvSpPr>
        <dsp:cNvPr id="0" name=""/>
        <dsp:cNvSpPr/>
      </dsp:nvSpPr>
      <dsp:spPr>
        <a:xfrm>
          <a:off x="1932945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564652"/>
              <a:satOff val="-49872"/>
              <a:lumOff val="315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73530" y="1893452"/>
        <a:ext cx="16408" cy="3284"/>
      </dsp:txXfrm>
    </dsp:sp>
    <dsp:sp modelId="{3FC35FF9-E46E-42C0-80DA-DDA267A49E54}">
      <dsp:nvSpPr>
        <dsp:cNvPr id="0" name=""/>
        <dsp:cNvSpPr/>
      </dsp:nvSpPr>
      <dsp:spPr>
        <a:xfrm>
          <a:off x="11858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2222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2222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2222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Softbake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1min@65°C 15min@95°C(50µm) 10min@95°C(25µm)</a:t>
          </a:r>
        </a:p>
      </dsp:txBody>
      <dsp:txXfrm>
        <a:off x="11858" y="1467035"/>
        <a:ext cx="1922887" cy="856119"/>
      </dsp:txXfrm>
    </dsp:sp>
    <dsp:sp modelId="{72F20FD9-53F5-4E48-9130-8476F15D2365}">
      <dsp:nvSpPr>
        <dsp:cNvPr id="0" name=""/>
        <dsp:cNvSpPr/>
      </dsp:nvSpPr>
      <dsp:spPr>
        <a:xfrm>
          <a:off x="4184011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677582"/>
              <a:satOff val="-59846"/>
              <a:lumOff val="378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324596" y="1893452"/>
        <a:ext cx="16408" cy="3284"/>
      </dsp:txXfrm>
    </dsp:sp>
    <dsp:sp modelId="{E72CD7D4-9411-4CEE-BD85-BD8D7670A8FA}">
      <dsp:nvSpPr>
        <dsp:cNvPr id="0" name=""/>
        <dsp:cNvSpPr/>
      </dsp:nvSpPr>
      <dsp:spPr>
        <a:xfrm>
          <a:off x="2262924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Laser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writing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/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Flood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endParaRPr lang="de-DE" sz="1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62924" y="1467035"/>
        <a:ext cx="1922887" cy="856119"/>
      </dsp:txXfrm>
    </dsp:sp>
    <dsp:sp modelId="{F058DEA8-0164-4E77-B877-C9E5FD234558}">
      <dsp:nvSpPr>
        <dsp:cNvPr id="0" name=""/>
        <dsp:cNvSpPr/>
      </dsp:nvSpPr>
      <dsp:spPr>
        <a:xfrm>
          <a:off x="6435077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790513"/>
              <a:satOff val="-69821"/>
              <a:lumOff val="4420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575662" y="1893452"/>
        <a:ext cx="16408" cy="3284"/>
      </dsp:txXfrm>
    </dsp:sp>
    <dsp:sp modelId="{B942C64A-F0C2-4CDF-B1DC-B80BC722893C}">
      <dsp:nvSpPr>
        <dsp:cNvPr id="0" name=""/>
        <dsp:cNvSpPr/>
      </dsp:nvSpPr>
      <dsp:spPr>
        <a:xfrm>
          <a:off x="4513990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1111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1111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1111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Post-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-Bake 1min@65°C 5°C@95°C</a:t>
          </a:r>
        </a:p>
      </dsp:txBody>
      <dsp:txXfrm>
        <a:off x="4513990" y="1467035"/>
        <a:ext cx="1922887" cy="856119"/>
      </dsp:txXfrm>
    </dsp:sp>
    <dsp:sp modelId="{866EC4F0-D40D-400A-A621-CC4F3882C0A7}">
      <dsp:nvSpPr>
        <dsp:cNvPr id="0" name=""/>
        <dsp:cNvSpPr/>
      </dsp:nvSpPr>
      <dsp:spPr>
        <a:xfrm>
          <a:off x="8686144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903443"/>
              <a:satOff val="-79795"/>
              <a:lumOff val="5051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826729" y="1893452"/>
        <a:ext cx="16408" cy="3284"/>
      </dsp:txXfrm>
    </dsp:sp>
    <dsp:sp modelId="{E111BDE5-2AFE-4194-ABA9-3C131F64924A}">
      <dsp:nvSpPr>
        <dsp:cNvPr id="0" name=""/>
        <dsp:cNvSpPr/>
      </dsp:nvSpPr>
      <dsp:spPr>
        <a:xfrm>
          <a:off x="6765056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5556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5556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555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to RT</a:t>
          </a:r>
          <a:endParaRPr lang="de-DE" sz="1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65056" y="1467035"/>
        <a:ext cx="1922887" cy="856119"/>
      </dsp:txXfrm>
    </dsp:sp>
    <dsp:sp modelId="{3D6AF4E5-549D-404E-8091-0727CC36F84C}">
      <dsp:nvSpPr>
        <dsp:cNvPr id="0" name=""/>
        <dsp:cNvSpPr/>
      </dsp:nvSpPr>
      <dsp:spPr>
        <a:xfrm>
          <a:off x="9016123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mrDev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600 6-10min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shaking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Optionally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in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sonication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Bath</a:t>
          </a:r>
          <a:endParaRPr lang="de-DE" sz="1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016123" y="1467035"/>
        <a:ext cx="1922887" cy="856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F0954-091D-854E-BD31-F870A2B27234}" type="datetimeFigureOut">
              <a:rPr lang="de-DE" smtClean="0"/>
              <a:t>31.03.2021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0117C-7FE7-8646-8312-9F30D6F5D0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28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Note:</a:t>
            </a:r>
          </a:p>
          <a:p>
            <a:r>
              <a:rPr lang="en-US" dirty="0"/>
              <a:t>I don’t see your video very well during the presentation </a:t>
            </a:r>
            <a:r>
              <a:rPr lang="en-US" dirty="0">
                <a:sym typeface="Wingdings" panose="05000000000000000000" pitchFamily="2" charset="2"/>
              </a:rPr>
              <a:t> Please unmute and interrupt me, especially if I lose you at some point which is hopefully not going to be the case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731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the analytical modelling of many forces, the dominant actors were identified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Stoke’s</a:t>
            </a:r>
            <a:r>
              <a:rPr lang="en-US" dirty="0"/>
              <a:t> Drag Force, Magnetophoretic Force and Protein Interaction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fluid forces 500 </a:t>
            </a:r>
            <a:r>
              <a:rPr lang="en-US" dirty="0" err="1"/>
              <a:t>pN</a:t>
            </a:r>
            <a:r>
              <a:rPr lang="en-US" dirty="0"/>
              <a:t> in the flow direction (463.5 for 80µlmin)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Perpendicular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Magnetophoretic Structures: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a 8 micron bead: 5 </a:t>
            </a:r>
            <a:r>
              <a:rPr lang="en-US" dirty="0" err="1"/>
              <a:t>nN</a:t>
            </a:r>
            <a:r>
              <a:rPr lang="en-US" dirty="0"/>
              <a:t> (5 </a:t>
            </a:r>
            <a:r>
              <a:rPr lang="en-US" dirty="0" err="1"/>
              <a:t>kT</a:t>
            </a:r>
            <a:r>
              <a:rPr lang="en-US" dirty="0"/>
              <a:t>/m) in the nickel-iron structures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Protein interaction: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8 micrometer bead with 1 µmol/g surface charges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177500 per bead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Bead approach: 30 nm </a:t>
            </a:r>
            <a:r>
              <a:rPr lang="en-US" dirty="0">
                <a:sym typeface="Wingdings" panose="05000000000000000000" pitchFamily="2" charset="2"/>
              </a:rPr>
              <a:t> Interaction area of 1.5 µm^2 or 0.75% of the particle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 1300 proteins bond potentially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Different Protein </a:t>
            </a:r>
            <a:r>
              <a:rPr lang="en-US" dirty="0" err="1"/>
              <a:t>relase</a:t>
            </a:r>
            <a:r>
              <a:rPr lang="en-US" dirty="0"/>
              <a:t> forces lead to 5-200 </a:t>
            </a:r>
            <a:r>
              <a:rPr lang="en-US" dirty="0" err="1"/>
              <a:t>nN</a:t>
            </a:r>
            <a:r>
              <a:rPr lang="en-US" dirty="0"/>
              <a:t> adhesion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rolling resistance factor for a perfectly elastic surface from the car and bike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perpendicular forces in flow direction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137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Assuming an unfunctionalized bead this lead to 150 </a:t>
            </a:r>
            <a:r>
              <a:rPr lang="en-US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</a:t>
            </a: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Interaction of 16 to 500 neutravidin molecules (respective release force)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92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adhesion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Concentration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Measurements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neccessary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Measured counts lower than in sample </a:t>
            </a:r>
            <a:r>
              <a:rPr lang="en-US" dirty="0">
                <a:sym typeface="Wingdings" panose="05000000000000000000" pitchFamily="2" charset="2"/>
              </a:rPr>
              <a:t> losses in syringe, tubing,  flow profile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Correction factor: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With previously known concentration  </a:t>
            </a:r>
            <a:r>
              <a:rPr lang="en-US" dirty="0" err="1">
                <a:sym typeface="Wingdings" panose="05000000000000000000" pitchFamily="2" charset="2"/>
              </a:rPr>
              <a:t>Cconst</a:t>
            </a:r>
            <a:r>
              <a:rPr lang="en-US" dirty="0">
                <a:sym typeface="Wingdings" panose="05000000000000000000" pitchFamily="2" charset="2"/>
              </a:rPr>
              <a:t>  Normalized to a standard procedure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If velocity is determined robustly  </a:t>
            </a:r>
            <a:r>
              <a:rPr lang="en-US" dirty="0" err="1">
                <a:sym typeface="Wingdings" panose="05000000000000000000" pitchFamily="2" charset="2"/>
              </a:rPr>
              <a:t>Cvelocity</a:t>
            </a:r>
            <a:r>
              <a:rPr lang="en-US" dirty="0">
                <a:sym typeface="Wingdings" panose="05000000000000000000" pitchFamily="2" charset="2"/>
              </a:rPr>
              <a:t>  Fraction of the Particle velocity from the flow profile.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786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rid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absolute </a:t>
            </a:r>
            <a:r>
              <a:rPr lang="de-DE" dirty="0" err="1"/>
              <a:t>counting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,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relative/differential counting setup was built from existing components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In plane integration not possible  window of perpendicular field lines is too narrow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Non perpendicular components  Exactly measurement direction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Stacking of the two PCB-carriers with spacers in between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drilled hole in the top to interconnect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09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rid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absolute </a:t>
            </a:r>
            <a:r>
              <a:rPr lang="de-DE" dirty="0" err="1"/>
              <a:t>counting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,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relative/differential counting setup was built from existing components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In plane integration not possible  window of perpendicular field lines for the </a:t>
            </a:r>
            <a:r>
              <a:rPr lang="en-US" dirty="0" err="1">
                <a:sym typeface="Wingdings" panose="05000000000000000000" pitchFamily="2" charset="2"/>
              </a:rPr>
              <a:t>magnetophoresis</a:t>
            </a:r>
            <a:r>
              <a:rPr lang="en-US" dirty="0">
                <a:sym typeface="Wingdings" panose="05000000000000000000" pitchFamily="2" charset="2"/>
              </a:rPr>
              <a:t> is too narrow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Non perpendicular components  Exactly measurement direction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Stacking of the two PCB-carriers with spacers in between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drilled hole in the top to interconnect</a:t>
            </a:r>
          </a:p>
          <a:p>
            <a:pPr marL="171450" indent="-1714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However, sensitivities are not really promising, but sufficient for beads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Due to the height difference, the gradients are also different in magnitude  Magnetic field  r^3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What does that mean?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Low flow rate: Slow beads, perfectly pulled down on top and measured, Adhesion at the bottom  Force equilibrium dominated by magnetic force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High Flow rate: Beads to fast to get pulled down in the low gradient on top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Optimal Flow rate determined by the quotient  Optimum at 160 µl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Notwithstanding, magnitude of measured beads is too low  Omitting this idea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367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Carboxy </a:t>
            </a:r>
            <a:r>
              <a:rPr lang="de-DE" dirty="0" err="1"/>
              <a:t>left</a:t>
            </a:r>
            <a:r>
              <a:rPr lang="de-DE" dirty="0"/>
              <a:t>, Amine in </a:t>
            </a:r>
            <a:r>
              <a:rPr lang="de-DE" dirty="0" err="1"/>
              <a:t>center</a:t>
            </a:r>
            <a:r>
              <a:rPr lang="de-DE" dirty="0"/>
              <a:t>, </a:t>
            </a:r>
            <a:r>
              <a:rPr lang="de-DE" dirty="0" err="1"/>
              <a:t>Antibody</a:t>
            </a:r>
            <a:r>
              <a:rPr lang="de-DE" dirty="0"/>
              <a:t> on </a:t>
            </a:r>
            <a:r>
              <a:rPr lang="de-DE" dirty="0" err="1"/>
              <a:t>carboxylate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27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Half </a:t>
            </a:r>
            <a:r>
              <a:rPr lang="de-DE" dirty="0" err="1"/>
              <a:t>life</a:t>
            </a:r>
            <a:r>
              <a:rPr lang="de-DE" dirty="0"/>
              <a:t> of </a:t>
            </a:r>
            <a:r>
              <a:rPr lang="de-DE" dirty="0" err="1"/>
              <a:t>carboxylate</a:t>
            </a:r>
            <a:r>
              <a:rPr lang="de-DE" dirty="0"/>
              <a:t>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1.4 </a:t>
            </a:r>
            <a:r>
              <a:rPr lang="de-DE" dirty="0" err="1">
                <a:sym typeface="Wingdings" panose="05000000000000000000" pitchFamily="2" charset="2"/>
              </a:rPr>
              <a:t>days</a:t>
            </a:r>
            <a:r>
              <a:rPr lang="de-DE" dirty="0">
                <a:sym typeface="Wingdings" panose="05000000000000000000" pitchFamily="2" charset="2"/>
              </a:rPr>
              <a:t>  Can </a:t>
            </a:r>
            <a:r>
              <a:rPr lang="de-DE" dirty="0" err="1">
                <a:sym typeface="Wingdings" panose="05000000000000000000" pitchFamily="2" charset="2"/>
              </a:rPr>
              <a:t>probably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attributed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improper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washing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 Saw </a:t>
            </a:r>
            <a:r>
              <a:rPr lang="de-DE" dirty="0" err="1">
                <a:sym typeface="Wingdings" panose="05000000000000000000" pitchFamily="2" charset="2"/>
              </a:rPr>
              <a:t>bead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disintegration</a:t>
            </a:r>
            <a:r>
              <a:rPr lang="de-DE" dirty="0">
                <a:sym typeface="Wingdings" panose="05000000000000000000" pitchFamily="2" charset="2"/>
              </a:rPr>
              <a:t>  Something </a:t>
            </a:r>
            <a:r>
              <a:rPr lang="de-DE" dirty="0" err="1">
                <a:sym typeface="Wingdings" panose="05000000000000000000" pitchFamily="2" charset="2"/>
              </a:rPr>
              <a:t>happens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679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polystyrene</a:t>
            </a:r>
            <a:r>
              <a:rPr lang="de-DE" dirty="0"/>
              <a:t>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 err="1"/>
              <a:t>functionalized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protocol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/>
              <a:t>Magnetized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50nm MNPs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Weakly</a:t>
            </a:r>
            <a:r>
              <a:rPr lang="de-DE" dirty="0"/>
              <a:t>, but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functionalization</a:t>
            </a:r>
            <a:r>
              <a:rPr lang="de-DE" dirty="0"/>
              <a:t> </a:t>
            </a:r>
            <a:r>
              <a:rPr lang="de-DE" dirty="0" err="1"/>
              <a:t>densities</a:t>
            </a:r>
            <a:r>
              <a:rPr lang="de-DE" dirty="0"/>
              <a:t> visible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Decrease</a:t>
            </a:r>
            <a:r>
              <a:rPr lang="de-DE" dirty="0"/>
              <a:t> in relative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mnp</a:t>
            </a:r>
            <a:r>
              <a:rPr lang="de-DE" dirty="0"/>
              <a:t> </a:t>
            </a:r>
            <a:r>
              <a:rPr lang="de-DE" dirty="0" err="1"/>
              <a:t>coverage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Get</a:t>
            </a:r>
            <a:r>
              <a:rPr lang="de-DE" dirty="0"/>
              <a:t> not </a:t>
            </a:r>
            <a:r>
              <a:rPr lang="de-DE" dirty="0" err="1"/>
              <a:t>pulled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bottom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Velocity Distribution of Fully and </a:t>
            </a: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coated</a:t>
            </a:r>
            <a:r>
              <a:rPr lang="de-DE" dirty="0"/>
              <a:t>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difference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rolling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attributed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magnetic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measurable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914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These </a:t>
            </a:r>
            <a:r>
              <a:rPr lang="de-DE" dirty="0" err="1"/>
              <a:t>biotinylated</a:t>
            </a:r>
            <a:r>
              <a:rPr lang="de-DE" dirty="0"/>
              <a:t>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pumped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covalently</a:t>
            </a:r>
            <a:r>
              <a:rPr lang="de-DE" dirty="0"/>
              <a:t> </a:t>
            </a:r>
            <a:r>
              <a:rPr lang="de-DE" dirty="0" err="1"/>
              <a:t>functionalized</a:t>
            </a:r>
            <a:r>
              <a:rPr lang="de-DE" dirty="0"/>
              <a:t> </a:t>
            </a:r>
            <a:r>
              <a:rPr lang="de-DE" dirty="0" err="1"/>
              <a:t>surface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Microscope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images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showed</a:t>
            </a:r>
            <a:r>
              <a:rPr lang="de-DE" dirty="0">
                <a:sym typeface="Wingdings" panose="05000000000000000000" pitchFamily="2" charset="2"/>
              </a:rPr>
              <a:t> promising </a:t>
            </a:r>
            <a:r>
              <a:rPr lang="de-DE" dirty="0" err="1">
                <a:sym typeface="Wingdings" panose="05000000000000000000" pitchFamily="2" charset="2"/>
              </a:rPr>
              <a:t>results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PDMS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best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SiN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worst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Worse</a:t>
            </a:r>
            <a:r>
              <a:rPr lang="de-DE" dirty="0">
                <a:sym typeface="Wingdings" panose="05000000000000000000" pitchFamily="2" charset="2"/>
              </a:rPr>
              <a:t> Glass </a:t>
            </a:r>
            <a:r>
              <a:rPr lang="de-DE" dirty="0" err="1">
                <a:sym typeface="Wingdings" panose="05000000000000000000" pitchFamily="2" charset="2"/>
              </a:rPr>
              <a:t>attributed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all </a:t>
            </a:r>
            <a:r>
              <a:rPr lang="de-DE" dirty="0" err="1">
                <a:sym typeface="Wingdings" panose="05000000000000000000" pitchFamily="2" charset="2"/>
              </a:rPr>
              <a:t>measurements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beginning</a:t>
            </a:r>
            <a:r>
              <a:rPr lang="de-DE" dirty="0">
                <a:sym typeface="Wingdings" panose="05000000000000000000" pitchFamily="2" charset="2"/>
              </a:rPr>
              <a:t> of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thesis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Not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covalent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not 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adequate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reach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547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Titration of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functionalization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Neutravidin</a:t>
            </a:r>
            <a:r>
              <a:rPr lang="de-DE" dirty="0"/>
              <a:t> </a:t>
            </a:r>
            <a:r>
              <a:rPr lang="de-DE" dirty="0" err="1"/>
              <a:t>Titrated</a:t>
            </a:r>
            <a:r>
              <a:rPr lang="de-DE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Density </a:t>
            </a:r>
            <a:r>
              <a:rPr lang="de-DE" dirty="0" err="1"/>
              <a:t>evaluation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Fluorescence</a:t>
            </a:r>
            <a:r>
              <a:rPr lang="de-DE" dirty="0"/>
              <a:t> </a:t>
            </a:r>
            <a:r>
              <a:rPr lang="de-DE" dirty="0" err="1"/>
              <a:t>Microscopy</a:t>
            </a:r>
            <a:r>
              <a:rPr lang="de-DE" dirty="0"/>
              <a:t> Evaluation </a:t>
            </a:r>
            <a:r>
              <a:rPr lang="de-DE" dirty="0">
                <a:sym typeface="Wingdings" panose="05000000000000000000" pitchFamily="2" charset="2"/>
              </a:rPr>
              <a:t> Channel </a:t>
            </a:r>
            <a:r>
              <a:rPr lang="de-DE" dirty="0" err="1">
                <a:sym typeface="Wingdings" panose="05000000000000000000" pitchFamily="2" charset="2"/>
              </a:rPr>
              <a:t>imaged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referenced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 blank</a:t>
            </a: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However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covalent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modification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time and </a:t>
            </a:r>
            <a:r>
              <a:rPr lang="de-DE" dirty="0" err="1">
                <a:sym typeface="Wingdings" panose="05000000000000000000" pitchFamily="2" charset="2"/>
              </a:rPr>
              <a:t>ressource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consuming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Unspecific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Physisorption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much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worse</a:t>
            </a:r>
            <a:r>
              <a:rPr lang="de-DE" dirty="0">
                <a:sym typeface="Wingdings" panose="05000000000000000000" pitchFamily="2" charset="2"/>
              </a:rPr>
              <a:t> 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used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further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1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Note: Beads = Reference Model Cells during this thesis but are used equivalently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793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Sensor </a:t>
            </a:r>
            <a:r>
              <a:rPr lang="de-DE" dirty="0" err="1"/>
              <a:t>chip</a:t>
            </a:r>
            <a:r>
              <a:rPr lang="de-DE" dirty="0"/>
              <a:t> </a:t>
            </a:r>
            <a:r>
              <a:rPr lang="de-DE" dirty="0" err="1"/>
              <a:t>functionalized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neutravidin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100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Affinity-base </a:t>
            </a:r>
            <a:r>
              <a:rPr lang="de-DE" dirty="0" err="1"/>
              <a:t>Concenctrations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magnetically</a:t>
            </a:r>
            <a:r>
              <a:rPr lang="de-DE" dirty="0"/>
              <a:t>:</a:t>
            </a:r>
          </a:p>
          <a:p>
            <a:r>
              <a:rPr lang="de-DE" dirty="0"/>
              <a:t> -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titrated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of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affinity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 -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large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, but also a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visible</a:t>
            </a:r>
          </a:p>
          <a:p>
            <a:r>
              <a:rPr lang="de-DE" dirty="0"/>
              <a:t> -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functionalized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 Very robust and </a:t>
            </a:r>
            <a:r>
              <a:rPr lang="de-DE" dirty="0" err="1">
                <a:sym typeface="Wingdings" panose="05000000000000000000" pitchFamily="2" charset="2"/>
              </a:rPr>
              <a:t>constant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counting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adhesion</a:t>
            </a:r>
            <a:r>
              <a:rPr lang="de-DE" dirty="0">
                <a:sym typeface="Wingdings" panose="05000000000000000000" pitchFamily="2" charset="2"/>
              </a:rPr>
              <a:t> of </a:t>
            </a:r>
            <a:r>
              <a:rPr lang="de-DE" dirty="0" err="1">
                <a:sym typeface="Wingdings" panose="05000000000000000000" pitchFamily="2" charset="2"/>
              </a:rPr>
              <a:t>beads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 Initial </a:t>
            </a:r>
            <a:r>
              <a:rPr lang="de-DE" dirty="0" err="1">
                <a:sym typeface="Wingdings" panose="05000000000000000000" pitchFamily="2" charset="2"/>
              </a:rPr>
              <a:t>rise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attributed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filling</a:t>
            </a:r>
            <a:r>
              <a:rPr lang="de-DE" dirty="0">
                <a:sym typeface="Wingdings" panose="05000000000000000000" pitchFamily="2" charset="2"/>
              </a:rPr>
              <a:t> of </a:t>
            </a:r>
            <a:r>
              <a:rPr lang="de-DE" dirty="0" err="1">
                <a:sym typeface="Wingdings" panose="05000000000000000000" pitchFamily="2" charset="2"/>
              </a:rPr>
              <a:t>magnetophoretic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endParaRPr lang="de-DE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355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Physical phenomena of rolling cells with a bio-functionalized surface under laminar flow conditions were be simulated from a hydrodynamic and magnetic point of view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synergy of fluid dynamics, inertia, viscous, and body forces was illuminated in an analytical force equilibrium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numeric magnetic field simulation of MNP-laden spheres was correlated to dipole signals in the magnetic flow cytometer get further insights into signal patterns and possible parameter 	estimations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Absolute and differential concentration measurements were benchmarked for the magnetic flow cytometer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result, empirical correction factors, to account for losses in syringe, connectors, and the parabolic flow profile, were determined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overcome these limitations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relative counting apparatus has been engineered from two serially connected magnetic sensors.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the complexity and tentativeness of the differential system requires further developments beyond this thesis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reference system for the variation of surface receptor density was established and subsequently evaluated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developed methods, several proteins were attached to the surface of microbeads covalently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Protocols optimized to preserve a reliable dose titration of biotin and antibodies for the coating density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Furthermore, the a magnetic measurement of weakly magnetized cells was evaluated in a pretest by MNP-coating the functionalized microbeads.</a:t>
            </a:r>
            <a:endParaRPr lang="en-US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affinity-based concentration assay was presented which reveals promising results for the magnetic measurement of biomarker concentrations or single cell surface proteins in the future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beads were immobilized in a laminar flow according to their respective biomolecular bond strength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Modified channels via physisorption and covalent attachment on various surfaces such as PDMS, Si3N4, and glass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now physisorption is the favorized technique although it dismantles swiftly.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these biologically augmented microfluidics, magnetic measurements showed a clear separation from fully- to sparsely-coated beads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Even, a dependency on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biotinylation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-degree of microbeads has been measured with strong statistical support.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95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64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excuse the </a:t>
            </a:r>
            <a:r>
              <a:rPr lang="en-US" dirty="0" err="1"/>
              <a:t>unscientificy</a:t>
            </a:r>
            <a:r>
              <a:rPr lang="en-US" dirty="0"/>
              <a:t> animation, but it illustrates the principle.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53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68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Simulation of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labelled</a:t>
            </a:r>
            <a:r>
              <a:rPr lang="de-DE" dirty="0"/>
              <a:t> </a:t>
            </a:r>
            <a:r>
              <a:rPr lang="de-DE" dirty="0" err="1"/>
              <a:t>magnetically</a:t>
            </a:r>
            <a:r>
              <a:rPr lang="de-DE" dirty="0"/>
              <a:t> and </a:t>
            </a:r>
            <a:r>
              <a:rPr lang="de-DE" dirty="0" err="1"/>
              <a:t>flowing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bridge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Epitope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modelled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Left</a:t>
            </a:r>
            <a:r>
              <a:rPr lang="de-DE" dirty="0"/>
              <a:t>: Signal </a:t>
            </a:r>
            <a:r>
              <a:rPr lang="de-DE" dirty="0" err="1"/>
              <a:t>dependency</a:t>
            </a:r>
            <a:r>
              <a:rPr lang="de-DE" dirty="0"/>
              <a:t> of </a:t>
            </a:r>
            <a:r>
              <a:rPr lang="de-DE" dirty="0" err="1"/>
              <a:t>coverage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dipole</a:t>
            </a:r>
            <a:r>
              <a:rPr lang="de-DE" dirty="0"/>
              <a:t> </a:t>
            </a:r>
            <a:r>
              <a:rPr lang="de-DE" dirty="0" err="1"/>
              <a:t>indicated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circles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if all momentum is located in the center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Right: Influence of cell aggregates on the signal shape and their deviation from the reference dipole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226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641 600 MNP with 20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81 MNP with 2 </a:t>
            </a:r>
            <a:r>
              <a:rPr lang="en-US" dirty="0" err="1"/>
              <a:t>μm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Coverage: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Single Magnetic Momenta cause field </a:t>
            </a:r>
            <a:r>
              <a:rPr lang="en-US" dirty="0" err="1"/>
              <a:t>inhomogenity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magnetic momentum per MNP as it is dependent on the volume - thus r3.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Larger Particles cause more likely inhomogeneities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correlation shows also a significant deterioration for larger cell diameter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assumed, that the correlation error becomes constant at great Particles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Particles have lower surface area  Less beads on surface  </a:t>
            </a:r>
            <a:r>
              <a:rPr lang="en-US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Inhomogenities</a:t>
            </a: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--&gt; microparticles have a higher influence,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432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200 nm MNP-covered cells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Interestingly the error for 15° and 30° is largest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coverage: Field inhomogeneous, but not influenced by two spheres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low yaw angle and high coverages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aggregate’s signal reflects rather two single dipoles in superposition than one quite homogeneous dipole.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yaw angle, and high coverages: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beads parallel to the large sensor side cannot be discriminated </a:t>
            </a: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similar correlation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11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Framework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equilibrium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and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rolling</a:t>
            </a:r>
            <a:r>
              <a:rPr lang="de-DE" dirty="0"/>
              <a:t> </a:t>
            </a:r>
            <a:r>
              <a:rPr lang="de-DE" dirty="0" err="1"/>
              <a:t>bead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Flow </a:t>
            </a:r>
            <a:r>
              <a:rPr lang="de-DE" dirty="0" err="1"/>
              <a:t>induces</a:t>
            </a:r>
            <a:r>
              <a:rPr lang="de-DE" dirty="0"/>
              <a:t> </a:t>
            </a:r>
            <a:r>
              <a:rPr lang="de-DE" dirty="0" err="1"/>
              <a:t>rolling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Top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actuated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However</a:t>
            </a:r>
            <a:r>
              <a:rPr lang="de-DE" dirty="0">
                <a:sym typeface="Wingdings" panose="05000000000000000000" pitchFamily="2" charset="2"/>
              </a:rPr>
              <a:t>, high </a:t>
            </a:r>
            <a:r>
              <a:rPr lang="de-DE" dirty="0" err="1">
                <a:sym typeface="Wingdings" panose="05000000000000000000" pitchFamily="2" charset="2"/>
              </a:rPr>
              <a:t>shear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acts</a:t>
            </a:r>
            <a:r>
              <a:rPr lang="de-DE" dirty="0">
                <a:sym typeface="Wingdings" panose="05000000000000000000" pitchFamily="2" charset="2"/>
              </a:rPr>
              <a:t> at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wall and </a:t>
            </a:r>
            <a:r>
              <a:rPr lang="de-DE" dirty="0" err="1">
                <a:sym typeface="Wingdings" panose="05000000000000000000" pitchFamily="2" charset="2"/>
              </a:rPr>
              <a:t>thus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potential </a:t>
            </a:r>
            <a:r>
              <a:rPr lang="de-DE" dirty="0" err="1">
                <a:sym typeface="Wingdings" panose="05000000000000000000" pitchFamily="2" charset="2"/>
              </a:rPr>
              <a:t>biological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bonds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66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the analytical modelling of many forces, the dominant actors were identified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Stoke’s</a:t>
            </a:r>
            <a:r>
              <a:rPr lang="en-US" dirty="0"/>
              <a:t> Drag Force, Magnetophoretic Force and Protein Interaction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fluid forces 500 </a:t>
            </a:r>
            <a:r>
              <a:rPr lang="en-US" dirty="0" err="1"/>
              <a:t>pN</a:t>
            </a:r>
            <a:r>
              <a:rPr lang="en-US" dirty="0"/>
              <a:t> in the flow direction (463.5 for 80µlmin)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Perpendicular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Magnetophoretic Structures: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a 8 micron bead: 5 </a:t>
            </a:r>
            <a:r>
              <a:rPr lang="en-US" dirty="0" err="1"/>
              <a:t>nN</a:t>
            </a:r>
            <a:r>
              <a:rPr lang="en-US" dirty="0"/>
              <a:t> (5 </a:t>
            </a:r>
            <a:r>
              <a:rPr lang="en-US" dirty="0" err="1"/>
              <a:t>kT</a:t>
            </a:r>
            <a:r>
              <a:rPr lang="en-US" dirty="0"/>
              <a:t>/m) in the nickel-iron structures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Protein interaction: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8 micrometer bead with 1 µmol/g surface charges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177500 per bead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Bead approach: 30 nm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74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CHAI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00.00.2017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5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865121"/>
            <a:ext cx="5571744" cy="32548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5453" y="2853365"/>
            <a:ext cx="5563285" cy="32548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5563286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97600" y="6108190"/>
            <a:ext cx="5571744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14883" y="389365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301648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127355"/>
            <a:ext cx="5571744" cy="399259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5453" y="2115599"/>
            <a:ext cx="5563285" cy="399259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5563286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97600" y="6108190"/>
            <a:ext cx="5571744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1190563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0" y="2844800"/>
            <a:ext cx="12192000" cy="40132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defRPr sz="1867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6969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0" y="2110920"/>
            <a:ext cx="12192000" cy="474708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defRPr sz="1867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393585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&amp;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40769"/>
            <a:ext cx="12192000" cy="5517232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424847"/>
            <a:ext cx="11345332" cy="50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bearbeiten&gt;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4214513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 lIns="0" tIns="0" r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023992" cy="68580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6168008" y="1"/>
            <a:ext cx="6023992" cy="68580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defRPr lang="de-DE" sz="1867" dirty="0"/>
            </a:lvl1pPr>
          </a:lstStyle>
          <a:p>
            <a:pPr lvl="0">
              <a:lnSpc>
                <a:spcPct val="114000"/>
              </a:lnSpc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 lIns="0" tIns="0" r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593462" y="6108190"/>
            <a:ext cx="5598538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25454" y="6108190"/>
            <a:ext cx="5598538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9334582-EFF3-4B6E-B862-864644FEA1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560A19-5C7D-4672-AE2D-275EEE85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1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5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00.00.2017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72800"/>
            <a:ext cx="11345332" cy="323538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 (max. 7 Punkte/Folie)</a:t>
            </a:r>
          </a:p>
          <a:p>
            <a:pPr lvl="1"/>
            <a:r>
              <a:rPr lang="de-DE" noProof="0" dirty="0"/>
              <a:t>1</a:t>
            </a:r>
          </a:p>
          <a:p>
            <a:pPr lvl="1"/>
            <a:r>
              <a:rPr lang="de-DE" noProof="0" dirty="0"/>
              <a:t>2</a:t>
            </a:r>
          </a:p>
          <a:p>
            <a:pPr lvl="1"/>
            <a:r>
              <a:rPr lang="de-DE" noProof="0" dirty="0"/>
              <a:t>3</a:t>
            </a:r>
          </a:p>
          <a:p>
            <a:pPr lvl="1"/>
            <a:r>
              <a:rPr lang="de-DE" noProof="0" dirty="0"/>
              <a:t>4</a:t>
            </a:r>
          </a:p>
          <a:p>
            <a:pPr lvl="1"/>
            <a:r>
              <a:rPr lang="de-DE" noProof="0" dirty="0"/>
              <a:t>5</a:t>
            </a:r>
          </a:p>
          <a:p>
            <a:pPr lvl="1"/>
            <a:r>
              <a:rPr lang="de-DE" noProof="0" dirty="0"/>
              <a:t>6</a:t>
            </a:r>
          </a:p>
          <a:p>
            <a:pPr lvl="1"/>
            <a:r>
              <a:rPr lang="de-DE" noProof="0" dirty="0"/>
              <a:t>7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/>
          <a:lstStyle>
            <a:lvl1pPr>
              <a:defRPr sz="1400"/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10920"/>
            <a:ext cx="11345332" cy="39972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 (max. 7 Punkte/Folie)</a:t>
            </a:r>
          </a:p>
          <a:p>
            <a:pPr lvl="1"/>
            <a:r>
              <a:rPr lang="de-DE" noProof="0" dirty="0"/>
              <a:t>1</a:t>
            </a:r>
          </a:p>
          <a:p>
            <a:pPr lvl="1"/>
            <a:r>
              <a:rPr lang="de-DE" noProof="0" dirty="0"/>
              <a:t>2</a:t>
            </a:r>
          </a:p>
          <a:p>
            <a:pPr lvl="1"/>
            <a:r>
              <a:rPr lang="de-DE" noProof="0" dirty="0"/>
              <a:t>3</a:t>
            </a:r>
          </a:p>
          <a:p>
            <a:pPr lvl="1"/>
            <a:r>
              <a:rPr lang="de-DE" noProof="0" dirty="0"/>
              <a:t>4</a:t>
            </a:r>
          </a:p>
          <a:p>
            <a:pPr lvl="1"/>
            <a:r>
              <a:rPr lang="de-DE" noProof="0" dirty="0"/>
              <a:t>5</a:t>
            </a:r>
          </a:p>
          <a:p>
            <a:pPr lvl="1"/>
            <a:r>
              <a:rPr lang="de-DE" noProof="0" dirty="0"/>
              <a:t>6</a:t>
            </a:r>
          </a:p>
          <a:p>
            <a:pPr lvl="1"/>
            <a:r>
              <a:rPr lang="de-DE" noProof="0" dirty="0"/>
              <a:t>7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6969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/>
          <a:lstStyle>
            <a:lvl1pPr>
              <a:defRPr sz="1400"/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3582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14035"/>
            <a:ext cx="5574547" cy="399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14033"/>
            <a:ext cx="5573105" cy="399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300083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352574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872869"/>
            <a:ext cx="5574547" cy="32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872869"/>
            <a:ext cx="5573105" cy="32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06501"/>
            <a:ext cx="5574547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06501"/>
            <a:ext cx="5573105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0267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2550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94768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872869"/>
            <a:ext cx="5574547" cy="32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865121"/>
            <a:ext cx="5571744" cy="32548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06501"/>
            <a:ext cx="5574547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0267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2550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094133"/>
            <a:ext cx="5571744" cy="4025813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139608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1.wmf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426009" y="428625"/>
            <a:ext cx="95472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Heinz-Nixdorf-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Chair</a:t>
            </a:r>
            <a:r>
              <a:rPr lang="de-DE" sz="1067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067" dirty="0">
                <a:solidFill>
                  <a:schemeClr val="tx2"/>
                </a:solidFill>
                <a:latin typeface="+mn-lt"/>
              </a:rPr>
              <a:t> Biomedical Electronics</a:t>
            </a:r>
          </a:p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Department 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067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Electrical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baseline="0" dirty="0" err="1">
                <a:solidFill>
                  <a:schemeClr val="tx2"/>
                </a:solidFill>
                <a:latin typeface="+mn-lt"/>
              </a:rPr>
              <a:t>and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Computer Engineering </a:t>
            </a:r>
          </a:p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TranslaTUM, Campus Klinikum rechts der Isar</a:t>
            </a:r>
          </a:p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Technical University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baseline="0" dirty="0" err="1">
                <a:solidFill>
                  <a:schemeClr val="tx2"/>
                </a:solidFill>
                <a:latin typeface="+mn-lt"/>
              </a:rPr>
              <a:t>Munich</a:t>
            </a:r>
            <a:endParaRPr lang="de-DE" sz="1067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82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76" r:id="rId3"/>
    <p:sldLayoutId id="2147483677" r:id="rId4"/>
    <p:sldLayoutId id="2147483666" r:id="rId5"/>
    <p:sldLayoutId id="2147483678" r:id="rId6"/>
    <p:sldLayoutId id="2147483672" r:id="rId7"/>
    <p:sldLayoutId id="2147483679" r:id="rId8"/>
    <p:sldLayoutId id="2147483675" r:id="rId9"/>
    <p:sldLayoutId id="2147483680" r:id="rId10"/>
    <p:sldLayoutId id="2147483673" r:id="rId11"/>
    <p:sldLayoutId id="2147483681" r:id="rId12"/>
    <p:sldLayoutId id="2147483670" r:id="rId13"/>
    <p:sldLayoutId id="2147483682" r:id="rId14"/>
    <p:sldLayoutId id="2147483664" r:id="rId15"/>
    <p:sldLayoutId id="2147483674" r:id="rId16"/>
    <p:sldLayoutId id="2147483683" r:id="rId1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53.svg"/><Relationship Id="rId5" Type="http://schemas.openxmlformats.org/officeDocument/2006/relationships/image" Target="../media/image51.svg"/><Relationship Id="rId10" Type="http://schemas.openxmlformats.org/officeDocument/2006/relationships/image" Target="../media/image52.png"/><Relationship Id="rId4" Type="http://schemas.openxmlformats.org/officeDocument/2006/relationships/image" Target="../media/image50.png"/><Relationship Id="rId9" Type="http://schemas.openxmlformats.org/officeDocument/2006/relationships/image" Target="../media/image4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5.png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media" Target="../media/media2.mp4"/><Relationship Id="rId7" Type="http://schemas.openxmlformats.org/officeDocument/2006/relationships/image" Target="../media/image7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22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7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1.png"/><Relationship Id="rId4" Type="http://schemas.openxmlformats.org/officeDocument/2006/relationships/image" Target="../media/image8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8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8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8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8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69.tif"/><Relationship Id="rId4" Type="http://schemas.openxmlformats.org/officeDocument/2006/relationships/image" Target="../media/image8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90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9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DB1DF-EE2F-429D-862C-B95CB4CB8B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334" y="2708920"/>
            <a:ext cx="11345332" cy="1274125"/>
          </a:xfrm>
        </p:spPr>
        <p:txBody>
          <a:bodyPr/>
          <a:lstStyle/>
          <a:p>
            <a:r>
              <a:rPr lang="de-DE" dirty="0"/>
              <a:t>Master Thesis </a:t>
            </a:r>
            <a:r>
              <a:rPr lang="en-US" dirty="0"/>
              <a:t>Presentation</a:t>
            </a:r>
          </a:p>
          <a:p>
            <a:r>
              <a:rPr lang="de-DE" dirty="0"/>
              <a:t>Johann A. Brenner</a:t>
            </a:r>
          </a:p>
          <a:p>
            <a:r>
              <a:rPr lang="de-DE" dirty="0"/>
              <a:t>Munich, </a:t>
            </a:r>
            <a:fld id="{C0AFBEE5-18F3-4D66-8313-A01913AC73B9}" type="datetime1">
              <a:rPr lang="de-DE" smtClean="0"/>
              <a:t>31.03.2021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917D82-3C85-4D06-B78F-7F7C4477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1296000"/>
            <a:ext cx="11345332" cy="1058431"/>
          </a:xfrm>
        </p:spPr>
        <p:txBody>
          <a:bodyPr/>
          <a:lstStyle/>
          <a:p>
            <a:r>
              <a:rPr lang="en-US" dirty="0"/>
              <a:t>Magnetically Enhanced Microflow Cytometer for Bead-based Immunoaffinity Measurements in Blood Samples</a:t>
            </a:r>
          </a:p>
        </p:txBody>
      </p:sp>
    </p:spTree>
    <p:extLst>
      <p:ext uri="{BB962C8B-B14F-4D97-AF65-F5344CB8AC3E}">
        <p14:creationId xmlns:p14="http://schemas.microsoft.com/office/powerpoint/2010/main" val="3404170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0B04C91F-1BFE-4DDD-8CFE-4C5D5713FBD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8" y="2052012"/>
            <a:ext cx="8064896" cy="34176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marL="0"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Biotin-Streptavidin</a:t>
            </a:r>
          </a:p>
        </p:txBody>
      </p:sp>
      <p:pic>
        <p:nvPicPr>
          <p:cNvPr id="29" name="Bildplatzhalter 28">
            <a:extLst>
              <a:ext uri="{FF2B5EF4-FFF2-40B4-BE49-F238E27FC236}">
                <a16:creationId xmlns:a16="http://schemas.microsoft.com/office/drawing/2014/main" id="{D40EA47A-92CF-4208-9B9A-8F0095B001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44272" y="3943898"/>
            <a:ext cx="3600400" cy="152571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</p:spTree>
    <p:extLst>
      <p:ext uri="{BB962C8B-B14F-4D97-AF65-F5344CB8AC3E}">
        <p14:creationId xmlns:p14="http://schemas.microsoft.com/office/powerpoint/2010/main" val="83295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389365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301648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7A107D0-D173-4070-9924-F16E6FA17E7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197600" y="2819798"/>
            <a:ext cx="5571744" cy="2607705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09A0FB-BFE1-4616-9ADA-AA807E077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5453" y="2478797"/>
            <a:ext cx="5571744" cy="3266194"/>
          </a:xfrm>
          <a:prstGeom prst="rect">
            <a:avLst/>
          </a:prstGeom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E4C88B1-2E48-44D6-A639-04F5DA9577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5454" y="5877272"/>
            <a:ext cx="5563286" cy="365124"/>
          </a:xfrm>
        </p:spPr>
        <p:txBody>
          <a:bodyPr/>
          <a:lstStyle/>
          <a:p>
            <a:pPr algn="ctr"/>
            <a:r>
              <a:rPr lang="de-DE" sz="1800" b="1" dirty="0"/>
              <a:t>MNP-Coverage Evaluation</a:t>
            </a:r>
            <a:endParaRPr lang="en-US" sz="1800" b="1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BC4CC2-64B6-4BF5-817F-1FDBCF813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7600" y="5877272"/>
            <a:ext cx="5571744" cy="365124"/>
          </a:xfrm>
        </p:spPr>
        <p:txBody>
          <a:bodyPr/>
          <a:lstStyle/>
          <a:p>
            <a:pPr algn="ctr"/>
            <a:r>
              <a:rPr lang="de-DE" sz="1800" b="1" dirty="0"/>
              <a:t>Aggregate Angle Evaluation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8682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28ABEFE-AF81-40CA-8857-21558BC46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0920"/>
            <a:ext cx="3222275" cy="39972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Coverage: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en-US" dirty="0"/>
              <a:t>Single Magnetic Momenta cause field </a:t>
            </a:r>
            <a:r>
              <a:rPr lang="en-US" dirty="0" err="1"/>
              <a:t>inhomogenity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deterioration for larger MNP diameters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48E8C0D-3CF3-4A31-A447-D90555FDE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2FF65E-9ADE-4B5D-A8C8-A202F9841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7ACAD9-34DC-4EDF-AA59-48B1B1AC5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16520AD-34A2-4A0A-9D24-D979473C9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B689BBF7-B0B2-4E8C-8ADF-FCA0D62B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ModellingOverallAnalysis.opju&#10;PE Folder: /ModellingOverallAnalysis/&#10;Short Name: CrossCorr-Maximal">
            <a:extLst>
              <a:ext uri="{FF2B5EF4-FFF2-40B4-BE49-F238E27FC236}">
                <a16:creationId xmlns:a16="http://schemas.microsoft.com/office/drawing/2014/main" id="{BD56B600-6323-4240-81F1-09A870D7F3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602433"/>
              </p:ext>
            </p:extLst>
          </p:nvPr>
        </p:nvGraphicFramePr>
        <p:xfrm>
          <a:off x="7680176" y="1932947"/>
          <a:ext cx="5223943" cy="399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4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ModellingOverallAnalysis.opju&#10;PE Folder: /ModellingOverallAnalysis/&#10;Short Name: CrossCorr-Maximal">
                        <a:extLst>
                          <a:ext uri="{FF2B5EF4-FFF2-40B4-BE49-F238E27FC236}">
                            <a16:creationId xmlns:a16="http://schemas.microsoft.com/office/drawing/2014/main" id="{BD56B600-6323-4240-81F1-09A870D7F3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80176" y="1932947"/>
                        <a:ext cx="5223943" cy="3997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kt 21" descr="Project Path: C:\Users\Familie\Desktop\tmp\MAPlots\ModellingOverallAnalysis.opju&#10;PE Folder: /ModellingOverallAnalysis/r4um/&#10;Short Name: Small4um">
            <a:extLst>
              <a:ext uri="{FF2B5EF4-FFF2-40B4-BE49-F238E27FC236}">
                <a16:creationId xmlns:a16="http://schemas.microsoft.com/office/drawing/2014/main" id="{AF28AE55-1729-4A9A-9E64-F4D56C0C3E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91364"/>
              </p:ext>
            </p:extLst>
          </p:nvPr>
        </p:nvGraphicFramePr>
        <p:xfrm>
          <a:off x="3609895" y="1952011"/>
          <a:ext cx="4718353" cy="399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5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8" name="Objekt 7" descr="Project Path: C:\Users\Familie\Desktop\tmp\MAPlots\ModellingOverallAnalysis.opju&#10;PE Folder: /ModellingOverallAnalysis/r4um/&#10;Short Name: Small4um">
                        <a:extLst>
                          <a:ext uri="{FF2B5EF4-FFF2-40B4-BE49-F238E27FC236}">
                            <a16:creationId xmlns:a16="http://schemas.microsoft.com/office/drawing/2014/main" id="{0A459059-9F09-4129-B047-E479CC9A5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9895" y="1952011"/>
                        <a:ext cx="4718353" cy="3997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Grafik 22">
            <a:extLst>
              <a:ext uri="{FF2B5EF4-FFF2-40B4-BE49-F238E27FC236}">
                <a16:creationId xmlns:a16="http://schemas.microsoft.com/office/drawing/2014/main" id="{6EB04F19-90B5-4DC4-9F5B-752A1D96C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87620" y="3854146"/>
            <a:ext cx="3222275" cy="18889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36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A375069-448C-4498-BE06-F2B0B5B1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5" y="2110920"/>
            <a:ext cx="3222274" cy="3997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B7F52B-1031-4DDE-858B-6A8A069C5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12C47D4-9636-473E-9125-84CCCF566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BB9225-12E6-4AE2-BEB8-759C4C1629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E4F0614-6CFC-4713-A384-0ACCD18AE2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52F2A84-50DA-44B4-97C2-813751F8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D0320F7-1CA5-40D3-9ABF-95E7C961289A}"/>
              </a:ext>
            </a:extLst>
          </p:cNvPr>
          <p:cNvGrpSpPr/>
          <p:nvPr/>
        </p:nvGrpSpPr>
        <p:grpSpPr>
          <a:xfrm>
            <a:off x="3863752" y="1932947"/>
            <a:ext cx="8827283" cy="3997269"/>
            <a:chOff x="1807126" y="1476386"/>
            <a:chExt cx="10915515" cy="4464496"/>
          </a:xfrm>
        </p:grpSpPr>
        <p:graphicFrame>
          <p:nvGraphicFramePr>
            <p:cNvPr id="7" name="Objekt 6" descr="Project Path: C:\Users\Familie\Desktop\tmp\MAPlots\ModellingOverallAnalysis.opju&#10;PE Folder: /ModellingOverallAnalysis/r4um/&#10;Short Name: Big4um">
              <a:extLst>
                <a:ext uri="{FF2B5EF4-FFF2-40B4-BE49-F238E27FC236}">
                  <a16:creationId xmlns:a16="http://schemas.microsoft.com/office/drawing/2014/main" id="{A907514E-9B0A-4062-A430-58346520A8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4070621"/>
                </p:ext>
              </p:extLst>
            </p:nvPr>
          </p:nvGraphicFramePr>
          <p:xfrm>
            <a:off x="6888088" y="1476386"/>
            <a:ext cx="5834553" cy="4464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90" name="Graph" r:id="rId3" imgW="3920760" imgH="3000960" progId="Origin95.Graph">
                    <p:embed/>
                  </p:oleObj>
                </mc:Choice>
                <mc:Fallback>
                  <p:oleObj name="Graph" r:id="rId3" imgW="3920760" imgH="3000960" progId="Origin95.Graph">
                    <p:embed/>
                    <p:pic>
                      <p:nvPicPr>
                        <p:cNvPr id="4" name="Objekt 3" descr="Project Path: C:\Users\Familie\Desktop\tmp\MAPlots\ModellingOverallAnalysis.opju&#10;PE Folder: /ModellingOverallAnalysis/r4um/&#10;Short Name: Big4um">
                          <a:extLst>
                            <a:ext uri="{FF2B5EF4-FFF2-40B4-BE49-F238E27FC236}">
                              <a16:creationId xmlns:a16="http://schemas.microsoft.com/office/drawing/2014/main" id="{FFDE69E1-932E-4699-B970-BB519E7F97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888088" y="1476386"/>
                          <a:ext cx="5834553" cy="4464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kt 7" descr="Project Path: C:\Users\Familie\Desktop\tmp\MAPlots\ModellingOverallAnalysis.opju&#10;PE Folder: /ModellingOverallAnalysis/r4um/&#10;Short Name: Small4um">
              <a:extLst>
                <a:ext uri="{FF2B5EF4-FFF2-40B4-BE49-F238E27FC236}">
                  <a16:creationId xmlns:a16="http://schemas.microsoft.com/office/drawing/2014/main" id="{0A459059-9F09-4129-B047-E479CC9A56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2745371"/>
                </p:ext>
              </p:extLst>
            </p:nvPr>
          </p:nvGraphicFramePr>
          <p:xfrm>
            <a:off x="1807126" y="1476386"/>
            <a:ext cx="5834553" cy="4464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91" name="Graph" r:id="rId5" imgW="3920760" imgH="3000960" progId="Origin95.Graph">
                    <p:embed/>
                  </p:oleObj>
                </mc:Choice>
                <mc:Fallback>
                  <p:oleObj name="Graph" r:id="rId5" imgW="3920760" imgH="3000960" progId="Origin95.Graph">
                    <p:embed/>
                    <p:pic>
                      <p:nvPicPr>
                        <p:cNvPr id="6" name="Objekt 5" descr="Project Path: C:\Users\Familie\Desktop\tmp\MAPlots\ModellingOverallAnalysis.opju&#10;PE Folder: /ModellingOverallAnalysis/r4um/&#10;Short Name: Small4um">
                          <a:extLst>
                            <a:ext uri="{FF2B5EF4-FFF2-40B4-BE49-F238E27FC236}">
                              <a16:creationId xmlns:a16="http://schemas.microsoft.com/office/drawing/2014/main" id="{AADFCAED-4836-42CD-90DF-53BF7B43BF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07126" y="1476386"/>
                          <a:ext cx="5834553" cy="4464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398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9BAA084-AF1F-49A3-B03D-C040460A4BA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High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medium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inhomgeneous</a:t>
            </a:r>
            <a:r>
              <a:rPr lang="de-DE" dirty="0"/>
              <a:t> </a:t>
            </a:r>
            <a:r>
              <a:rPr lang="de-DE" dirty="0" err="1"/>
              <a:t>field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Low </a:t>
            </a:r>
            <a:r>
              <a:rPr lang="de-DE" dirty="0" err="1"/>
              <a:t>yaw</a:t>
            </a:r>
            <a:r>
              <a:rPr lang="de-DE" dirty="0"/>
              <a:t> and high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Two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dipoles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superposition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High </a:t>
            </a:r>
            <a:r>
              <a:rPr lang="de-DE" dirty="0" err="1">
                <a:sym typeface="Wingdings" panose="05000000000000000000" pitchFamily="2" charset="2"/>
              </a:rPr>
              <a:t>yaw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coverage</a:t>
            </a:r>
            <a:r>
              <a:rPr lang="de-DE" dirty="0">
                <a:sym typeface="Wingdings" panose="05000000000000000000" pitchFamily="2" charset="2"/>
              </a:rPr>
              <a:t>  Aggregate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discriminated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sensor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2724C62-4AD0-4FCE-99F4-C80CA230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7A0F97-0252-47BA-8F15-330DE0022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B1692E-1864-4ACC-9581-8B4CF12598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17A47A-F0CD-4CE0-A716-2DDD8E41E2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ModellingOverallAnalysis.opju&#10;PE Folder: /ModellingOverallAnalysis/Aggreg/&#10;Short Name: Aggregates">
            <a:extLst>
              <a:ext uri="{FF2B5EF4-FFF2-40B4-BE49-F238E27FC236}">
                <a16:creationId xmlns:a16="http://schemas.microsoft.com/office/drawing/2014/main" id="{3D783CF8-EE53-44CB-BC02-6A03F119E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767368"/>
              </p:ext>
            </p:extLst>
          </p:nvPr>
        </p:nvGraphicFramePr>
        <p:xfrm>
          <a:off x="5448216" y="1169476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41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ModellingOverallAnalysis.opju&#10;PE Folder: /ModellingOverallAnalysis/Aggreg/&#10;Short Name: Aggregates">
                        <a:extLst>
                          <a:ext uri="{FF2B5EF4-FFF2-40B4-BE49-F238E27FC236}">
                            <a16:creationId xmlns:a16="http://schemas.microsoft.com/office/drawing/2014/main" id="{3D783CF8-EE53-44CB-BC02-6A03F119E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8216" y="1169476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ABFAE24-F8D3-4FDE-B365-52880D77325F}"/>
              </a:ext>
            </a:extLst>
          </p:cNvPr>
          <p:cNvSpPr txBox="1"/>
          <p:nvPr/>
        </p:nvSpPr>
        <p:spPr>
          <a:xfrm>
            <a:off x="11770786" y="234888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pic>
        <p:nvPicPr>
          <p:cNvPr id="14" name="Inhaltsplatzhalter 2">
            <a:extLst>
              <a:ext uri="{FF2B5EF4-FFF2-40B4-BE49-F238E27FC236}">
                <a16:creationId xmlns:a16="http://schemas.microsoft.com/office/drawing/2014/main" id="{BC8AFBF9-D114-4480-B28C-B86D84A860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26031" y="4111113"/>
            <a:ext cx="4889029" cy="2288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55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389365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301648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</a:t>
            </a: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BBBECD31-0266-46E1-99DC-3E2DB7754C9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197600" y="2150324"/>
            <a:ext cx="5571744" cy="3946652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1D4FDCA-A5B3-4969-B167-928F5194317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27939" y="2115599"/>
            <a:ext cx="5558312" cy="399259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2915692-A7E0-44EF-8C1F-5F01B94841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5454" y="6160220"/>
            <a:ext cx="5563286" cy="365124"/>
          </a:xfrm>
        </p:spPr>
        <p:txBody>
          <a:bodyPr/>
          <a:lstStyle/>
          <a:p>
            <a:pPr algn="ctr"/>
            <a:r>
              <a:rPr lang="de-DE" sz="1800" b="1" dirty="0"/>
              <a:t>Flow Field in a </a:t>
            </a:r>
            <a:r>
              <a:rPr lang="de-DE" sz="1800" b="1" dirty="0" err="1"/>
              <a:t>Particle</a:t>
            </a:r>
            <a:endParaRPr lang="en-US" sz="1800" b="1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C5167B-526F-4DB1-A1B3-C6F20E2B64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6057" y="6160220"/>
            <a:ext cx="5571059" cy="365124"/>
          </a:xfrm>
        </p:spPr>
        <p:txBody>
          <a:bodyPr/>
          <a:lstStyle/>
          <a:p>
            <a:pPr algn="ctr"/>
            <a:r>
              <a:rPr lang="de-DE" sz="1800" b="1" dirty="0" err="1"/>
              <a:t>Shear</a:t>
            </a:r>
            <a:r>
              <a:rPr lang="de-DE" sz="1800" b="1" dirty="0"/>
              <a:t> Field in a </a:t>
            </a:r>
            <a:r>
              <a:rPr lang="de-DE" sz="1800" b="1" dirty="0" err="1"/>
              <a:t>Particle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710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</a:t>
            </a: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16" name="Inhaltsplatzhalter 8">
            <a:extLst>
              <a:ext uri="{FF2B5EF4-FFF2-40B4-BE49-F238E27FC236}">
                <a16:creationId xmlns:a16="http://schemas.microsoft.com/office/drawing/2014/main" id="{96405522-9780-4DB1-BEA7-76AD3A652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85914" y="1969189"/>
            <a:ext cx="6574182" cy="386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2DC3460D-5BBA-4AA5-A9A9-FCB15DC2B7DA}"/>
              </a:ext>
            </a:extLst>
          </p:cNvPr>
          <p:cNvGrpSpPr/>
          <p:nvPr/>
        </p:nvGrpSpPr>
        <p:grpSpPr>
          <a:xfrm>
            <a:off x="7578950" y="1968486"/>
            <a:ext cx="4322002" cy="4001688"/>
            <a:chOff x="7578950" y="1968486"/>
            <a:chExt cx="4322002" cy="4001688"/>
          </a:xfrm>
        </p:grpSpPr>
        <p:grpSp>
          <p:nvGrpSpPr>
            <p:cNvPr id="2" name="Bildplatzhalter 10">
              <a:extLst>
                <a:ext uri="{FF2B5EF4-FFF2-40B4-BE49-F238E27FC236}">
                  <a16:creationId xmlns:a16="http://schemas.microsoft.com/office/drawing/2014/main" id="{87AA8881-0AE6-46F5-830E-DE72E8751ABA}"/>
                </a:ext>
              </a:extLst>
            </p:cNvPr>
            <p:cNvGrpSpPr/>
            <p:nvPr/>
          </p:nvGrpSpPr>
          <p:grpSpPr>
            <a:xfrm>
              <a:off x="7578950" y="1968486"/>
              <a:ext cx="4227136" cy="4001688"/>
              <a:chOff x="7578950" y="1968486"/>
              <a:chExt cx="4227136" cy="4001688"/>
            </a:xfrm>
          </p:grpSpPr>
          <p:grpSp>
            <p:nvGrpSpPr>
              <p:cNvPr id="3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7584586" y="2014451"/>
                <a:ext cx="4207409" cy="3048297"/>
                <a:chOff x="7584586" y="2014451"/>
                <a:chExt cx="4207409" cy="3048297"/>
              </a:xfrm>
              <a:solidFill>
                <a:schemeClr val="accent1"/>
              </a:solidFill>
            </p:grpSpPr>
            <p:sp>
              <p:nvSpPr>
                <p:cNvPr id="6" name="Freihandform: Form 5">
                  <a:extLst>
                    <a:ext uri="{FF2B5EF4-FFF2-40B4-BE49-F238E27FC236}">
                      <a16:creationId xmlns:a16="http://schemas.microsoft.com/office/drawing/2014/main" id="{E8E8695D-E37E-4357-8F9F-495D3B56AF6E}"/>
                    </a:ext>
                  </a:extLst>
                </p:cNvPr>
                <p:cNvSpPr/>
                <p:nvPr/>
              </p:nvSpPr>
              <p:spPr>
                <a:xfrm>
                  <a:off x="7584586" y="2985816"/>
                  <a:ext cx="4207409" cy="2076932"/>
                </a:xfrm>
                <a:custGeom>
                  <a:avLst/>
                  <a:gdLst>
                    <a:gd name="connsiteX0" fmla="*/ 501620 w 4207409"/>
                    <a:gd name="connsiteY0" fmla="*/ 0 h 2076932"/>
                    <a:gd name="connsiteX1" fmla="*/ 3705789 w 4207409"/>
                    <a:gd name="connsiteY1" fmla="*/ 0 h 2076932"/>
                    <a:gd name="connsiteX2" fmla="*/ 4207410 w 4207409"/>
                    <a:gd name="connsiteY2" fmla="*/ 701705 h 2076932"/>
                    <a:gd name="connsiteX3" fmla="*/ 4207410 w 4207409"/>
                    <a:gd name="connsiteY3" fmla="*/ 1375228 h 2076932"/>
                    <a:gd name="connsiteX4" fmla="*/ 3705789 w 4207409"/>
                    <a:gd name="connsiteY4" fmla="*/ 2076933 h 2076932"/>
                    <a:gd name="connsiteX5" fmla="*/ 501620 w 4207409"/>
                    <a:gd name="connsiteY5" fmla="*/ 2076933 h 2076932"/>
                    <a:gd name="connsiteX6" fmla="*/ 0 w 4207409"/>
                    <a:gd name="connsiteY6" fmla="*/ 1375228 h 2076932"/>
                    <a:gd name="connsiteX7" fmla="*/ 0 w 4207409"/>
                    <a:gd name="connsiteY7" fmla="*/ 701705 h 2076932"/>
                    <a:gd name="connsiteX8" fmla="*/ 501620 w 4207409"/>
                    <a:gd name="connsiteY8" fmla="*/ 0 h 207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7409" h="2076932">
                      <a:moveTo>
                        <a:pt x="501620" y="0"/>
                      </a:moveTo>
                      <a:lnTo>
                        <a:pt x="3705789" y="0"/>
                      </a:lnTo>
                      <a:cubicBezTo>
                        <a:pt x="3981962" y="0"/>
                        <a:pt x="4207410" y="315626"/>
                        <a:pt x="4207410" y="701705"/>
                      </a:cubicBezTo>
                      <a:lnTo>
                        <a:pt x="4207410" y="1375228"/>
                      </a:lnTo>
                      <a:cubicBezTo>
                        <a:pt x="4207410" y="1761306"/>
                        <a:pt x="3981962" y="2076933"/>
                        <a:pt x="3705789" y="2076933"/>
                      </a:cubicBezTo>
                      <a:lnTo>
                        <a:pt x="501620" y="2076933"/>
                      </a:lnTo>
                      <a:cubicBezTo>
                        <a:pt x="225447" y="2076933"/>
                        <a:pt x="0" y="1761306"/>
                        <a:pt x="0" y="1375228"/>
                      </a:cubicBezTo>
                      <a:lnTo>
                        <a:pt x="0" y="701705"/>
                      </a:lnTo>
                      <a:cubicBezTo>
                        <a:pt x="2818" y="315626"/>
                        <a:pt x="225447" y="0"/>
                        <a:pt x="501620" y="0"/>
                      </a:cubicBezTo>
                      <a:close/>
                    </a:path>
                  </a:pathLst>
                </a:custGeom>
                <a:noFill/>
                <a:ln w="1451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ihandform: Form 7">
                  <a:extLst>
                    <a:ext uri="{FF2B5EF4-FFF2-40B4-BE49-F238E27FC236}">
                      <a16:creationId xmlns:a16="http://schemas.microsoft.com/office/drawing/2014/main" id="{3C1AF909-5013-44BC-AF96-D1BF31D90BF2}"/>
                    </a:ext>
                  </a:extLst>
                </p:cNvPr>
                <p:cNvSpPr/>
                <p:nvPr/>
              </p:nvSpPr>
              <p:spPr>
                <a:xfrm>
                  <a:off x="9896296" y="2014451"/>
                  <a:ext cx="134491" cy="134738"/>
                </a:xfrm>
                <a:custGeom>
                  <a:avLst/>
                  <a:gdLst>
                    <a:gd name="connsiteX0" fmla="*/ 1942 w 134491"/>
                    <a:gd name="connsiteY0" fmla="*/ 49850 h 134738"/>
                    <a:gd name="connsiteX1" fmla="*/ 83667 w 134491"/>
                    <a:gd name="connsiteY1" fmla="*/ 1942 h 134738"/>
                    <a:gd name="connsiteX2" fmla="*/ 131574 w 134491"/>
                    <a:gd name="connsiteY2" fmla="*/ 86485 h 134738"/>
                    <a:gd name="connsiteX3" fmla="*/ 49850 w 134491"/>
                    <a:gd name="connsiteY3" fmla="*/ 131574 h 134738"/>
                    <a:gd name="connsiteX4" fmla="*/ 1942 w 134491"/>
                    <a:gd name="connsiteY4" fmla="*/ 49850 h 13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91" h="134738">
                      <a:moveTo>
                        <a:pt x="1942" y="49850"/>
                      </a:moveTo>
                      <a:cubicBezTo>
                        <a:pt x="10396" y="13214"/>
                        <a:pt x="47032" y="-6512"/>
                        <a:pt x="83667" y="1942"/>
                      </a:cubicBezTo>
                      <a:cubicBezTo>
                        <a:pt x="120302" y="13214"/>
                        <a:pt x="142847" y="49850"/>
                        <a:pt x="131574" y="86485"/>
                      </a:cubicBezTo>
                      <a:cubicBezTo>
                        <a:pt x="123120" y="123120"/>
                        <a:pt x="86485" y="142847"/>
                        <a:pt x="49850" y="131574"/>
                      </a:cubicBezTo>
                      <a:cubicBezTo>
                        <a:pt x="13214" y="123120"/>
                        <a:pt x="-6512" y="86485"/>
                        <a:pt x="1942" y="49850"/>
                      </a:cubicBezTo>
                    </a:path>
                  </a:pathLst>
                </a:custGeom>
                <a:solidFill>
                  <a:srgbClr val="4A4A49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ihandform: Form 9">
                  <a:extLst>
                    <a:ext uri="{FF2B5EF4-FFF2-40B4-BE49-F238E27FC236}">
                      <a16:creationId xmlns:a16="http://schemas.microsoft.com/office/drawing/2014/main" id="{0536A7AF-45D3-4DFA-B007-4C234778FEBB}"/>
                    </a:ext>
                  </a:extLst>
                </p:cNvPr>
                <p:cNvSpPr/>
                <p:nvPr/>
              </p:nvSpPr>
              <p:spPr>
                <a:xfrm>
                  <a:off x="9896296" y="2014451"/>
                  <a:ext cx="134491" cy="134738"/>
                </a:xfrm>
                <a:custGeom>
                  <a:avLst/>
                  <a:gdLst>
                    <a:gd name="connsiteX0" fmla="*/ 1942 w 134491"/>
                    <a:gd name="connsiteY0" fmla="*/ 49850 h 134738"/>
                    <a:gd name="connsiteX1" fmla="*/ 83667 w 134491"/>
                    <a:gd name="connsiteY1" fmla="*/ 1942 h 134738"/>
                    <a:gd name="connsiteX2" fmla="*/ 131574 w 134491"/>
                    <a:gd name="connsiteY2" fmla="*/ 86485 h 134738"/>
                    <a:gd name="connsiteX3" fmla="*/ 49850 w 134491"/>
                    <a:gd name="connsiteY3" fmla="*/ 131574 h 134738"/>
                    <a:gd name="connsiteX4" fmla="*/ 1942 w 134491"/>
                    <a:gd name="connsiteY4" fmla="*/ 49850 h 13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91" h="134738">
                      <a:moveTo>
                        <a:pt x="1942" y="49850"/>
                      </a:moveTo>
                      <a:cubicBezTo>
                        <a:pt x="10396" y="13214"/>
                        <a:pt x="47032" y="-6512"/>
                        <a:pt x="83667" y="1942"/>
                      </a:cubicBezTo>
                      <a:cubicBezTo>
                        <a:pt x="120302" y="13214"/>
                        <a:pt x="142847" y="49850"/>
                        <a:pt x="131574" y="86485"/>
                      </a:cubicBezTo>
                      <a:cubicBezTo>
                        <a:pt x="123120" y="123120"/>
                        <a:pt x="86485" y="142847"/>
                        <a:pt x="49850" y="131574"/>
                      </a:cubicBezTo>
                      <a:cubicBezTo>
                        <a:pt x="13214" y="123120"/>
                        <a:pt x="-6512" y="86485"/>
                        <a:pt x="1942" y="49850"/>
                      </a:cubicBezTo>
                      <a:close/>
                    </a:path>
                  </a:pathLst>
                </a:custGeom>
                <a:noFill/>
                <a:ln w="10155" cap="flat">
                  <a:solidFill>
                    <a:srgbClr val="007FB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ihandform: Form 11">
                  <a:extLst>
                    <a:ext uri="{FF2B5EF4-FFF2-40B4-BE49-F238E27FC236}">
                      <a16:creationId xmlns:a16="http://schemas.microsoft.com/office/drawing/2014/main" id="{358F9BBD-63E6-4A7B-B1B4-5221170367A5}"/>
                    </a:ext>
                  </a:extLst>
                </p:cNvPr>
                <p:cNvSpPr/>
                <p:nvPr/>
              </p:nvSpPr>
              <p:spPr>
                <a:xfrm>
                  <a:off x="9252895" y="2182660"/>
                  <a:ext cx="1189234" cy="28180"/>
                </a:xfrm>
                <a:custGeom>
                  <a:avLst/>
                  <a:gdLst>
                    <a:gd name="connsiteX0" fmla="*/ 0 w 1189234"/>
                    <a:gd name="connsiteY0" fmla="*/ 0 h 28180"/>
                    <a:gd name="connsiteX1" fmla="*/ 1189234 w 1189234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9234" h="28180">
                      <a:moveTo>
                        <a:pt x="0" y="0"/>
                      </a:moveTo>
                      <a:lnTo>
                        <a:pt x="1189234" y="0"/>
                      </a:lnTo>
                    </a:path>
                  </a:pathLst>
                </a:custGeom>
                <a:ln w="43546" cap="flat">
                  <a:solidFill>
                    <a:srgbClr val="FFCC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ihandform: Form 12">
                  <a:extLst>
                    <a:ext uri="{FF2B5EF4-FFF2-40B4-BE49-F238E27FC236}">
                      <a16:creationId xmlns:a16="http://schemas.microsoft.com/office/drawing/2014/main" id="{3B3AA06F-0929-4CC8-98EC-C35939B5C35D}"/>
                    </a:ext>
                  </a:extLst>
                </p:cNvPr>
                <p:cNvSpPr/>
                <p:nvPr/>
              </p:nvSpPr>
              <p:spPr>
                <a:xfrm>
                  <a:off x="9255713" y="2157298"/>
                  <a:ext cx="1180779" cy="28180"/>
                </a:xfrm>
                <a:custGeom>
                  <a:avLst/>
                  <a:gdLst>
                    <a:gd name="connsiteX0" fmla="*/ 0 w 1180779"/>
                    <a:gd name="connsiteY0" fmla="*/ 0 h 28180"/>
                    <a:gd name="connsiteX1" fmla="*/ 1180780 w 1180779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0779" h="28180">
                      <a:moveTo>
                        <a:pt x="0" y="0"/>
                      </a:moveTo>
                      <a:lnTo>
                        <a:pt x="1180780" y="0"/>
                      </a:lnTo>
                    </a:path>
                  </a:pathLst>
                </a:custGeom>
                <a:ln w="14515" cap="flat">
                  <a:solidFill>
                    <a:srgbClr val="31278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ihandform: Form 13">
                  <a:extLst>
                    <a:ext uri="{FF2B5EF4-FFF2-40B4-BE49-F238E27FC236}">
                      <a16:creationId xmlns:a16="http://schemas.microsoft.com/office/drawing/2014/main" id="{15011B62-C698-4312-8FED-83EC3C440B8F}"/>
                    </a:ext>
                  </a:extLst>
                </p:cNvPr>
                <p:cNvSpPr/>
                <p:nvPr/>
              </p:nvSpPr>
              <p:spPr>
                <a:xfrm>
                  <a:off x="7883303" y="4213940"/>
                  <a:ext cx="3466251" cy="375369"/>
                </a:xfrm>
                <a:custGeom>
                  <a:avLst/>
                  <a:gdLst>
                    <a:gd name="connsiteX0" fmla="*/ 1910665 w 3466251"/>
                    <a:gd name="connsiteY0" fmla="*/ 3663 h 375369"/>
                    <a:gd name="connsiteX1" fmla="*/ 1978300 w 3466251"/>
                    <a:gd name="connsiteY1" fmla="*/ 109342 h 375369"/>
                    <a:gd name="connsiteX2" fmla="*/ 1975482 w 3466251"/>
                    <a:gd name="connsiteY2" fmla="*/ 342680 h 375369"/>
                    <a:gd name="connsiteX3" fmla="*/ 1885303 w 3466251"/>
                    <a:gd name="connsiteY3" fmla="*/ 36635 h 375369"/>
                    <a:gd name="connsiteX4" fmla="*/ 1950119 w 3466251"/>
                    <a:gd name="connsiteY4" fmla="*/ 138650 h 375369"/>
                    <a:gd name="connsiteX5" fmla="*/ 2116386 w 3466251"/>
                    <a:gd name="connsiteY5" fmla="*/ 25645 h 375369"/>
                    <a:gd name="connsiteX6" fmla="*/ 2043116 w 3466251"/>
                    <a:gd name="connsiteY6" fmla="*/ 142314 h 375369"/>
                    <a:gd name="connsiteX7" fmla="*/ 2088205 w 3466251"/>
                    <a:gd name="connsiteY7" fmla="*/ 0 h 375369"/>
                    <a:gd name="connsiteX8" fmla="*/ 2029025 w 3466251"/>
                    <a:gd name="connsiteY8" fmla="*/ 94688 h 375369"/>
                    <a:gd name="connsiteX9" fmla="*/ 2012117 w 3466251"/>
                    <a:gd name="connsiteY9" fmla="*/ 116669 h 375369"/>
                    <a:gd name="connsiteX10" fmla="*/ 2014935 w 3466251"/>
                    <a:gd name="connsiteY10" fmla="*/ 350007 h 375369"/>
                    <a:gd name="connsiteX11" fmla="*/ 2054388 w 3466251"/>
                    <a:gd name="connsiteY11" fmla="*/ 102015 h 375369"/>
                    <a:gd name="connsiteX12" fmla="*/ 2043116 w 3466251"/>
                    <a:gd name="connsiteY12" fmla="*/ 87361 h 375369"/>
                    <a:gd name="connsiteX13" fmla="*/ 1938846 w 3466251"/>
                    <a:gd name="connsiteY13" fmla="*/ 109342 h 375369"/>
                    <a:gd name="connsiteX14" fmla="*/ 1955755 w 3466251"/>
                    <a:gd name="connsiteY14" fmla="*/ 91024 h 375369"/>
                    <a:gd name="connsiteX15" fmla="*/ 1981118 w 3466251"/>
                    <a:gd name="connsiteY15" fmla="*/ 149359 h 375369"/>
                    <a:gd name="connsiteX16" fmla="*/ 2009299 w 3466251"/>
                    <a:gd name="connsiteY16" fmla="*/ 149359 h 375369"/>
                    <a:gd name="connsiteX17" fmla="*/ 2181202 w 3466251"/>
                    <a:gd name="connsiteY17" fmla="*/ 3663 h 375369"/>
                    <a:gd name="connsiteX18" fmla="*/ 2248836 w 3466251"/>
                    <a:gd name="connsiteY18" fmla="*/ 109342 h 375369"/>
                    <a:gd name="connsiteX19" fmla="*/ 2246018 w 3466251"/>
                    <a:gd name="connsiteY19" fmla="*/ 342680 h 375369"/>
                    <a:gd name="connsiteX20" fmla="*/ 2155840 w 3466251"/>
                    <a:gd name="connsiteY20" fmla="*/ 36635 h 375369"/>
                    <a:gd name="connsiteX21" fmla="*/ 2220656 w 3466251"/>
                    <a:gd name="connsiteY21" fmla="*/ 138650 h 375369"/>
                    <a:gd name="connsiteX22" fmla="*/ 2386923 w 3466251"/>
                    <a:gd name="connsiteY22" fmla="*/ 25645 h 375369"/>
                    <a:gd name="connsiteX23" fmla="*/ 2313653 w 3466251"/>
                    <a:gd name="connsiteY23" fmla="*/ 142314 h 375369"/>
                    <a:gd name="connsiteX24" fmla="*/ 2358742 w 3466251"/>
                    <a:gd name="connsiteY24" fmla="*/ 0 h 375369"/>
                    <a:gd name="connsiteX25" fmla="*/ 2299562 w 3466251"/>
                    <a:gd name="connsiteY25" fmla="*/ 94688 h 375369"/>
                    <a:gd name="connsiteX26" fmla="*/ 2282654 w 3466251"/>
                    <a:gd name="connsiteY26" fmla="*/ 116669 h 375369"/>
                    <a:gd name="connsiteX27" fmla="*/ 2285472 w 3466251"/>
                    <a:gd name="connsiteY27" fmla="*/ 350007 h 375369"/>
                    <a:gd name="connsiteX28" fmla="*/ 2324925 w 3466251"/>
                    <a:gd name="connsiteY28" fmla="*/ 102015 h 375369"/>
                    <a:gd name="connsiteX29" fmla="*/ 2313653 w 3466251"/>
                    <a:gd name="connsiteY29" fmla="*/ 87361 h 375369"/>
                    <a:gd name="connsiteX30" fmla="*/ 2209383 w 3466251"/>
                    <a:gd name="connsiteY30" fmla="*/ 109342 h 375369"/>
                    <a:gd name="connsiteX31" fmla="*/ 2226292 w 3466251"/>
                    <a:gd name="connsiteY31" fmla="*/ 91024 h 375369"/>
                    <a:gd name="connsiteX32" fmla="*/ 2251654 w 3466251"/>
                    <a:gd name="connsiteY32" fmla="*/ 149359 h 375369"/>
                    <a:gd name="connsiteX33" fmla="*/ 2277017 w 3466251"/>
                    <a:gd name="connsiteY33" fmla="*/ 149359 h 375369"/>
                    <a:gd name="connsiteX34" fmla="*/ 2454557 w 3466251"/>
                    <a:gd name="connsiteY34" fmla="*/ 3663 h 375369"/>
                    <a:gd name="connsiteX35" fmla="*/ 2522191 w 3466251"/>
                    <a:gd name="connsiteY35" fmla="*/ 109342 h 375369"/>
                    <a:gd name="connsiteX36" fmla="*/ 2519373 w 3466251"/>
                    <a:gd name="connsiteY36" fmla="*/ 342680 h 375369"/>
                    <a:gd name="connsiteX37" fmla="*/ 2429194 w 3466251"/>
                    <a:gd name="connsiteY37" fmla="*/ 36635 h 375369"/>
                    <a:gd name="connsiteX38" fmla="*/ 2494010 w 3466251"/>
                    <a:gd name="connsiteY38" fmla="*/ 138650 h 375369"/>
                    <a:gd name="connsiteX39" fmla="*/ 2663096 w 3466251"/>
                    <a:gd name="connsiteY39" fmla="*/ 25645 h 375369"/>
                    <a:gd name="connsiteX40" fmla="*/ 2587007 w 3466251"/>
                    <a:gd name="connsiteY40" fmla="*/ 142314 h 375369"/>
                    <a:gd name="connsiteX41" fmla="*/ 2632097 w 3466251"/>
                    <a:gd name="connsiteY41" fmla="*/ 0 h 375369"/>
                    <a:gd name="connsiteX42" fmla="*/ 2572917 w 3466251"/>
                    <a:gd name="connsiteY42" fmla="*/ 94688 h 375369"/>
                    <a:gd name="connsiteX43" fmla="*/ 2558826 w 3466251"/>
                    <a:gd name="connsiteY43" fmla="*/ 116669 h 375369"/>
                    <a:gd name="connsiteX44" fmla="*/ 2558826 w 3466251"/>
                    <a:gd name="connsiteY44" fmla="*/ 350007 h 375369"/>
                    <a:gd name="connsiteX45" fmla="*/ 2601098 w 3466251"/>
                    <a:gd name="connsiteY45" fmla="*/ 102015 h 375369"/>
                    <a:gd name="connsiteX46" fmla="*/ 2587007 w 3466251"/>
                    <a:gd name="connsiteY46" fmla="*/ 87361 h 375369"/>
                    <a:gd name="connsiteX47" fmla="*/ 2485556 w 3466251"/>
                    <a:gd name="connsiteY47" fmla="*/ 109342 h 375369"/>
                    <a:gd name="connsiteX48" fmla="*/ 2502465 w 3466251"/>
                    <a:gd name="connsiteY48" fmla="*/ 91024 h 375369"/>
                    <a:gd name="connsiteX49" fmla="*/ 2525009 w 3466251"/>
                    <a:gd name="connsiteY49" fmla="*/ 149359 h 375369"/>
                    <a:gd name="connsiteX50" fmla="*/ 2550372 w 3466251"/>
                    <a:gd name="connsiteY50" fmla="*/ 149359 h 375369"/>
                    <a:gd name="connsiteX51" fmla="*/ 2736366 w 3466251"/>
                    <a:gd name="connsiteY51" fmla="*/ 3663 h 375369"/>
                    <a:gd name="connsiteX52" fmla="*/ 2806818 w 3466251"/>
                    <a:gd name="connsiteY52" fmla="*/ 109342 h 375369"/>
                    <a:gd name="connsiteX53" fmla="*/ 2804000 w 3466251"/>
                    <a:gd name="connsiteY53" fmla="*/ 342680 h 375369"/>
                    <a:gd name="connsiteX54" fmla="*/ 2713821 w 3466251"/>
                    <a:gd name="connsiteY54" fmla="*/ 36635 h 375369"/>
                    <a:gd name="connsiteX55" fmla="*/ 2775820 w 3466251"/>
                    <a:gd name="connsiteY55" fmla="*/ 138650 h 375369"/>
                    <a:gd name="connsiteX56" fmla="*/ 2944905 w 3466251"/>
                    <a:gd name="connsiteY56" fmla="*/ 25645 h 375369"/>
                    <a:gd name="connsiteX57" fmla="*/ 2871634 w 3466251"/>
                    <a:gd name="connsiteY57" fmla="*/ 142314 h 375369"/>
                    <a:gd name="connsiteX58" fmla="*/ 2916724 w 3466251"/>
                    <a:gd name="connsiteY58" fmla="*/ 0 h 375369"/>
                    <a:gd name="connsiteX59" fmla="*/ 2857544 w 3466251"/>
                    <a:gd name="connsiteY59" fmla="*/ 94688 h 375369"/>
                    <a:gd name="connsiteX60" fmla="*/ 2840635 w 3466251"/>
                    <a:gd name="connsiteY60" fmla="*/ 116669 h 375369"/>
                    <a:gd name="connsiteX61" fmla="*/ 2843454 w 3466251"/>
                    <a:gd name="connsiteY61" fmla="*/ 350007 h 375369"/>
                    <a:gd name="connsiteX62" fmla="*/ 2882907 w 3466251"/>
                    <a:gd name="connsiteY62" fmla="*/ 102015 h 375369"/>
                    <a:gd name="connsiteX63" fmla="*/ 2871634 w 3466251"/>
                    <a:gd name="connsiteY63" fmla="*/ 87361 h 375369"/>
                    <a:gd name="connsiteX64" fmla="*/ 2767365 w 3466251"/>
                    <a:gd name="connsiteY64" fmla="*/ 109342 h 375369"/>
                    <a:gd name="connsiteX65" fmla="*/ 2784274 w 3466251"/>
                    <a:gd name="connsiteY65" fmla="*/ 91024 h 375369"/>
                    <a:gd name="connsiteX66" fmla="*/ 2806818 w 3466251"/>
                    <a:gd name="connsiteY66" fmla="*/ 149359 h 375369"/>
                    <a:gd name="connsiteX67" fmla="*/ 2834999 w 3466251"/>
                    <a:gd name="connsiteY67" fmla="*/ 149359 h 375369"/>
                    <a:gd name="connsiteX68" fmla="*/ 986332 w 3466251"/>
                    <a:gd name="connsiteY68" fmla="*/ 3663 h 375369"/>
                    <a:gd name="connsiteX69" fmla="*/ 1053966 w 3466251"/>
                    <a:gd name="connsiteY69" fmla="*/ 109342 h 375369"/>
                    <a:gd name="connsiteX70" fmla="*/ 1051148 w 3466251"/>
                    <a:gd name="connsiteY70" fmla="*/ 342680 h 375369"/>
                    <a:gd name="connsiteX71" fmla="*/ 960969 w 3466251"/>
                    <a:gd name="connsiteY71" fmla="*/ 36635 h 375369"/>
                    <a:gd name="connsiteX72" fmla="*/ 1022967 w 3466251"/>
                    <a:gd name="connsiteY72" fmla="*/ 138650 h 375369"/>
                    <a:gd name="connsiteX73" fmla="*/ 1194871 w 3466251"/>
                    <a:gd name="connsiteY73" fmla="*/ 25645 h 375369"/>
                    <a:gd name="connsiteX74" fmla="*/ 1121600 w 3466251"/>
                    <a:gd name="connsiteY74" fmla="*/ 142314 h 375369"/>
                    <a:gd name="connsiteX75" fmla="*/ 1163871 w 3466251"/>
                    <a:gd name="connsiteY75" fmla="*/ 0 h 375369"/>
                    <a:gd name="connsiteX76" fmla="*/ 1104692 w 3466251"/>
                    <a:gd name="connsiteY76" fmla="*/ 94970 h 375369"/>
                    <a:gd name="connsiteX77" fmla="*/ 1087783 w 3466251"/>
                    <a:gd name="connsiteY77" fmla="*/ 116951 h 375369"/>
                    <a:gd name="connsiteX78" fmla="*/ 1090601 w 3466251"/>
                    <a:gd name="connsiteY78" fmla="*/ 350289 h 375369"/>
                    <a:gd name="connsiteX79" fmla="*/ 1130054 w 3466251"/>
                    <a:gd name="connsiteY79" fmla="*/ 102015 h 375369"/>
                    <a:gd name="connsiteX80" fmla="*/ 1118782 w 3466251"/>
                    <a:gd name="connsiteY80" fmla="*/ 87361 h 375369"/>
                    <a:gd name="connsiteX81" fmla="*/ 1017331 w 3466251"/>
                    <a:gd name="connsiteY81" fmla="*/ 109342 h 375369"/>
                    <a:gd name="connsiteX82" fmla="*/ 1034239 w 3466251"/>
                    <a:gd name="connsiteY82" fmla="*/ 91024 h 375369"/>
                    <a:gd name="connsiteX83" fmla="*/ 1056784 w 3466251"/>
                    <a:gd name="connsiteY83" fmla="*/ 149359 h 375369"/>
                    <a:gd name="connsiteX84" fmla="*/ 1082147 w 3466251"/>
                    <a:gd name="connsiteY84" fmla="*/ 149359 h 375369"/>
                    <a:gd name="connsiteX85" fmla="*/ 1296322 w 3466251"/>
                    <a:gd name="connsiteY85" fmla="*/ 3663 h 375369"/>
                    <a:gd name="connsiteX86" fmla="*/ 1363956 w 3466251"/>
                    <a:gd name="connsiteY86" fmla="*/ 109342 h 375369"/>
                    <a:gd name="connsiteX87" fmla="*/ 1361138 w 3466251"/>
                    <a:gd name="connsiteY87" fmla="*/ 342680 h 375369"/>
                    <a:gd name="connsiteX88" fmla="*/ 1270959 w 3466251"/>
                    <a:gd name="connsiteY88" fmla="*/ 36635 h 375369"/>
                    <a:gd name="connsiteX89" fmla="*/ 1335775 w 3466251"/>
                    <a:gd name="connsiteY89" fmla="*/ 138650 h 375369"/>
                    <a:gd name="connsiteX90" fmla="*/ 1504860 w 3466251"/>
                    <a:gd name="connsiteY90" fmla="*/ 25645 h 375369"/>
                    <a:gd name="connsiteX91" fmla="*/ 1428772 w 3466251"/>
                    <a:gd name="connsiteY91" fmla="*/ 142314 h 375369"/>
                    <a:gd name="connsiteX92" fmla="*/ 1473861 w 3466251"/>
                    <a:gd name="connsiteY92" fmla="*/ 0 h 375369"/>
                    <a:gd name="connsiteX93" fmla="*/ 1414682 w 3466251"/>
                    <a:gd name="connsiteY93" fmla="*/ 94970 h 375369"/>
                    <a:gd name="connsiteX94" fmla="*/ 1400591 w 3466251"/>
                    <a:gd name="connsiteY94" fmla="*/ 116951 h 375369"/>
                    <a:gd name="connsiteX95" fmla="*/ 1400591 w 3466251"/>
                    <a:gd name="connsiteY95" fmla="*/ 350289 h 375369"/>
                    <a:gd name="connsiteX96" fmla="*/ 1442862 w 3466251"/>
                    <a:gd name="connsiteY96" fmla="*/ 102015 h 375369"/>
                    <a:gd name="connsiteX97" fmla="*/ 1428772 w 3466251"/>
                    <a:gd name="connsiteY97" fmla="*/ 87361 h 375369"/>
                    <a:gd name="connsiteX98" fmla="*/ 1330139 w 3466251"/>
                    <a:gd name="connsiteY98" fmla="*/ 109342 h 375369"/>
                    <a:gd name="connsiteX99" fmla="*/ 1347047 w 3466251"/>
                    <a:gd name="connsiteY99" fmla="*/ 91024 h 375369"/>
                    <a:gd name="connsiteX100" fmla="*/ 1366774 w 3466251"/>
                    <a:gd name="connsiteY100" fmla="*/ 149359 h 375369"/>
                    <a:gd name="connsiteX101" fmla="*/ 1392137 w 3466251"/>
                    <a:gd name="connsiteY101" fmla="*/ 149359 h 375369"/>
                    <a:gd name="connsiteX102" fmla="*/ 1620402 w 3466251"/>
                    <a:gd name="connsiteY102" fmla="*/ 3663 h 375369"/>
                    <a:gd name="connsiteX103" fmla="*/ 1690855 w 3466251"/>
                    <a:gd name="connsiteY103" fmla="*/ 109342 h 375369"/>
                    <a:gd name="connsiteX104" fmla="*/ 1688036 w 3466251"/>
                    <a:gd name="connsiteY104" fmla="*/ 342680 h 375369"/>
                    <a:gd name="connsiteX105" fmla="*/ 1597857 w 3466251"/>
                    <a:gd name="connsiteY105" fmla="*/ 36635 h 375369"/>
                    <a:gd name="connsiteX106" fmla="*/ 1659855 w 3466251"/>
                    <a:gd name="connsiteY106" fmla="*/ 138650 h 375369"/>
                    <a:gd name="connsiteX107" fmla="*/ 1828941 w 3466251"/>
                    <a:gd name="connsiteY107" fmla="*/ 25645 h 375369"/>
                    <a:gd name="connsiteX108" fmla="*/ 1755670 w 3466251"/>
                    <a:gd name="connsiteY108" fmla="*/ 142314 h 375369"/>
                    <a:gd name="connsiteX109" fmla="*/ 1800760 w 3466251"/>
                    <a:gd name="connsiteY109" fmla="*/ 0 h 375369"/>
                    <a:gd name="connsiteX110" fmla="*/ 1741580 w 3466251"/>
                    <a:gd name="connsiteY110" fmla="*/ 94688 h 375369"/>
                    <a:gd name="connsiteX111" fmla="*/ 1724672 w 3466251"/>
                    <a:gd name="connsiteY111" fmla="*/ 116669 h 375369"/>
                    <a:gd name="connsiteX112" fmla="*/ 1727490 w 3466251"/>
                    <a:gd name="connsiteY112" fmla="*/ 350007 h 375369"/>
                    <a:gd name="connsiteX113" fmla="*/ 1766943 w 3466251"/>
                    <a:gd name="connsiteY113" fmla="*/ 102015 h 375369"/>
                    <a:gd name="connsiteX114" fmla="*/ 1752852 w 3466251"/>
                    <a:gd name="connsiteY114" fmla="*/ 87643 h 375369"/>
                    <a:gd name="connsiteX115" fmla="*/ 1654219 w 3466251"/>
                    <a:gd name="connsiteY115" fmla="*/ 109342 h 375369"/>
                    <a:gd name="connsiteX116" fmla="*/ 1671128 w 3466251"/>
                    <a:gd name="connsiteY116" fmla="*/ 91024 h 375369"/>
                    <a:gd name="connsiteX117" fmla="*/ 1690855 w 3466251"/>
                    <a:gd name="connsiteY117" fmla="*/ 149359 h 375369"/>
                    <a:gd name="connsiteX118" fmla="*/ 1719035 w 3466251"/>
                    <a:gd name="connsiteY118" fmla="*/ 149359 h 375369"/>
                    <a:gd name="connsiteX119" fmla="*/ 383260 w 3466251"/>
                    <a:gd name="connsiteY119" fmla="*/ 3663 h 375369"/>
                    <a:gd name="connsiteX120" fmla="*/ 450894 w 3466251"/>
                    <a:gd name="connsiteY120" fmla="*/ 109342 h 375369"/>
                    <a:gd name="connsiteX121" fmla="*/ 448076 w 3466251"/>
                    <a:gd name="connsiteY121" fmla="*/ 342680 h 375369"/>
                    <a:gd name="connsiteX122" fmla="*/ 360716 w 3466251"/>
                    <a:gd name="connsiteY122" fmla="*/ 36635 h 375369"/>
                    <a:gd name="connsiteX123" fmla="*/ 422714 w 3466251"/>
                    <a:gd name="connsiteY123" fmla="*/ 138650 h 375369"/>
                    <a:gd name="connsiteX124" fmla="*/ 591799 w 3466251"/>
                    <a:gd name="connsiteY124" fmla="*/ 25645 h 375369"/>
                    <a:gd name="connsiteX125" fmla="*/ 515711 w 3466251"/>
                    <a:gd name="connsiteY125" fmla="*/ 142314 h 375369"/>
                    <a:gd name="connsiteX126" fmla="*/ 560800 w 3466251"/>
                    <a:gd name="connsiteY126" fmla="*/ 0 h 375369"/>
                    <a:gd name="connsiteX127" fmla="*/ 501620 w 3466251"/>
                    <a:gd name="connsiteY127" fmla="*/ 94688 h 375369"/>
                    <a:gd name="connsiteX128" fmla="*/ 487530 w 3466251"/>
                    <a:gd name="connsiteY128" fmla="*/ 116669 h 375369"/>
                    <a:gd name="connsiteX129" fmla="*/ 487530 w 3466251"/>
                    <a:gd name="connsiteY129" fmla="*/ 350007 h 375369"/>
                    <a:gd name="connsiteX130" fmla="*/ 529801 w 3466251"/>
                    <a:gd name="connsiteY130" fmla="*/ 102015 h 375369"/>
                    <a:gd name="connsiteX131" fmla="*/ 515711 w 3466251"/>
                    <a:gd name="connsiteY131" fmla="*/ 87361 h 375369"/>
                    <a:gd name="connsiteX132" fmla="*/ 414259 w 3466251"/>
                    <a:gd name="connsiteY132" fmla="*/ 109342 h 375369"/>
                    <a:gd name="connsiteX133" fmla="*/ 431168 w 3466251"/>
                    <a:gd name="connsiteY133" fmla="*/ 91024 h 375369"/>
                    <a:gd name="connsiteX134" fmla="*/ 453713 w 3466251"/>
                    <a:gd name="connsiteY134" fmla="*/ 149359 h 375369"/>
                    <a:gd name="connsiteX135" fmla="*/ 479075 w 3466251"/>
                    <a:gd name="connsiteY135" fmla="*/ 149359 h 375369"/>
                    <a:gd name="connsiteX136" fmla="*/ 684796 w 3466251"/>
                    <a:gd name="connsiteY136" fmla="*/ 3663 h 375369"/>
                    <a:gd name="connsiteX137" fmla="*/ 755248 w 3466251"/>
                    <a:gd name="connsiteY137" fmla="*/ 109342 h 375369"/>
                    <a:gd name="connsiteX138" fmla="*/ 752430 w 3466251"/>
                    <a:gd name="connsiteY138" fmla="*/ 342680 h 375369"/>
                    <a:gd name="connsiteX139" fmla="*/ 662251 w 3466251"/>
                    <a:gd name="connsiteY139" fmla="*/ 36635 h 375369"/>
                    <a:gd name="connsiteX140" fmla="*/ 724249 w 3466251"/>
                    <a:gd name="connsiteY140" fmla="*/ 138650 h 375369"/>
                    <a:gd name="connsiteX141" fmla="*/ 893335 w 3466251"/>
                    <a:gd name="connsiteY141" fmla="*/ 25645 h 375369"/>
                    <a:gd name="connsiteX142" fmla="*/ 820064 w 3466251"/>
                    <a:gd name="connsiteY142" fmla="*/ 142314 h 375369"/>
                    <a:gd name="connsiteX143" fmla="*/ 865154 w 3466251"/>
                    <a:gd name="connsiteY143" fmla="*/ 0 h 375369"/>
                    <a:gd name="connsiteX144" fmla="*/ 805974 w 3466251"/>
                    <a:gd name="connsiteY144" fmla="*/ 94688 h 375369"/>
                    <a:gd name="connsiteX145" fmla="*/ 791884 w 3466251"/>
                    <a:gd name="connsiteY145" fmla="*/ 116669 h 375369"/>
                    <a:gd name="connsiteX146" fmla="*/ 794702 w 3466251"/>
                    <a:gd name="connsiteY146" fmla="*/ 350007 h 375369"/>
                    <a:gd name="connsiteX147" fmla="*/ 831337 w 3466251"/>
                    <a:gd name="connsiteY147" fmla="*/ 102015 h 375369"/>
                    <a:gd name="connsiteX148" fmla="*/ 817246 w 3466251"/>
                    <a:gd name="connsiteY148" fmla="*/ 87361 h 375369"/>
                    <a:gd name="connsiteX149" fmla="*/ 718613 w 3466251"/>
                    <a:gd name="connsiteY149" fmla="*/ 109342 h 375369"/>
                    <a:gd name="connsiteX150" fmla="*/ 735522 w 3466251"/>
                    <a:gd name="connsiteY150" fmla="*/ 91024 h 375369"/>
                    <a:gd name="connsiteX151" fmla="*/ 758066 w 3466251"/>
                    <a:gd name="connsiteY151" fmla="*/ 149359 h 375369"/>
                    <a:gd name="connsiteX152" fmla="*/ 786247 w 3466251"/>
                    <a:gd name="connsiteY152" fmla="*/ 149359 h 375369"/>
                    <a:gd name="connsiteX153" fmla="*/ 3260531 w 3466251"/>
                    <a:gd name="connsiteY153" fmla="*/ 3663 h 375369"/>
                    <a:gd name="connsiteX154" fmla="*/ 3328165 w 3466251"/>
                    <a:gd name="connsiteY154" fmla="*/ 109342 h 375369"/>
                    <a:gd name="connsiteX155" fmla="*/ 3325347 w 3466251"/>
                    <a:gd name="connsiteY155" fmla="*/ 342680 h 375369"/>
                    <a:gd name="connsiteX156" fmla="*/ 3235168 w 3466251"/>
                    <a:gd name="connsiteY156" fmla="*/ 36635 h 375369"/>
                    <a:gd name="connsiteX157" fmla="*/ 3299984 w 3466251"/>
                    <a:gd name="connsiteY157" fmla="*/ 138650 h 375369"/>
                    <a:gd name="connsiteX158" fmla="*/ 3466252 w 3466251"/>
                    <a:gd name="connsiteY158" fmla="*/ 25645 h 375369"/>
                    <a:gd name="connsiteX159" fmla="*/ 3392981 w 3466251"/>
                    <a:gd name="connsiteY159" fmla="*/ 142314 h 375369"/>
                    <a:gd name="connsiteX160" fmla="*/ 3438071 w 3466251"/>
                    <a:gd name="connsiteY160" fmla="*/ 0 h 375369"/>
                    <a:gd name="connsiteX161" fmla="*/ 3378891 w 3466251"/>
                    <a:gd name="connsiteY161" fmla="*/ 94688 h 375369"/>
                    <a:gd name="connsiteX162" fmla="*/ 3364800 w 3466251"/>
                    <a:gd name="connsiteY162" fmla="*/ 116669 h 375369"/>
                    <a:gd name="connsiteX163" fmla="*/ 3364800 w 3466251"/>
                    <a:gd name="connsiteY163" fmla="*/ 350007 h 375369"/>
                    <a:gd name="connsiteX164" fmla="*/ 3404254 w 3466251"/>
                    <a:gd name="connsiteY164" fmla="*/ 102015 h 375369"/>
                    <a:gd name="connsiteX165" fmla="*/ 3392981 w 3466251"/>
                    <a:gd name="connsiteY165" fmla="*/ 87361 h 375369"/>
                    <a:gd name="connsiteX166" fmla="*/ 3291530 w 3466251"/>
                    <a:gd name="connsiteY166" fmla="*/ 109342 h 375369"/>
                    <a:gd name="connsiteX167" fmla="*/ 3308438 w 3466251"/>
                    <a:gd name="connsiteY167" fmla="*/ 91024 h 375369"/>
                    <a:gd name="connsiteX168" fmla="*/ 3330983 w 3466251"/>
                    <a:gd name="connsiteY168" fmla="*/ 149359 h 375369"/>
                    <a:gd name="connsiteX169" fmla="*/ 3356346 w 3466251"/>
                    <a:gd name="connsiteY169" fmla="*/ 149359 h 375369"/>
                    <a:gd name="connsiteX170" fmla="*/ 2984358 w 3466251"/>
                    <a:gd name="connsiteY170" fmla="*/ 3663 h 375369"/>
                    <a:gd name="connsiteX171" fmla="*/ 3051992 w 3466251"/>
                    <a:gd name="connsiteY171" fmla="*/ 109342 h 375369"/>
                    <a:gd name="connsiteX172" fmla="*/ 3049174 w 3466251"/>
                    <a:gd name="connsiteY172" fmla="*/ 342680 h 375369"/>
                    <a:gd name="connsiteX173" fmla="*/ 2961813 w 3466251"/>
                    <a:gd name="connsiteY173" fmla="*/ 36635 h 375369"/>
                    <a:gd name="connsiteX174" fmla="*/ 3023811 w 3466251"/>
                    <a:gd name="connsiteY174" fmla="*/ 138650 h 375369"/>
                    <a:gd name="connsiteX175" fmla="*/ 3192897 w 3466251"/>
                    <a:gd name="connsiteY175" fmla="*/ 25645 h 375369"/>
                    <a:gd name="connsiteX176" fmla="*/ 3116808 w 3466251"/>
                    <a:gd name="connsiteY176" fmla="*/ 142314 h 375369"/>
                    <a:gd name="connsiteX177" fmla="*/ 3161898 w 3466251"/>
                    <a:gd name="connsiteY177" fmla="*/ 0 h 375369"/>
                    <a:gd name="connsiteX178" fmla="*/ 3102718 w 3466251"/>
                    <a:gd name="connsiteY178" fmla="*/ 94688 h 375369"/>
                    <a:gd name="connsiteX179" fmla="*/ 3088628 w 3466251"/>
                    <a:gd name="connsiteY179" fmla="*/ 116669 h 375369"/>
                    <a:gd name="connsiteX180" fmla="*/ 3091446 w 3466251"/>
                    <a:gd name="connsiteY180" fmla="*/ 350007 h 375369"/>
                    <a:gd name="connsiteX181" fmla="*/ 3130899 w 3466251"/>
                    <a:gd name="connsiteY181" fmla="*/ 102015 h 375369"/>
                    <a:gd name="connsiteX182" fmla="*/ 3116808 w 3466251"/>
                    <a:gd name="connsiteY182" fmla="*/ 87361 h 375369"/>
                    <a:gd name="connsiteX183" fmla="*/ 3018175 w 3466251"/>
                    <a:gd name="connsiteY183" fmla="*/ 109342 h 375369"/>
                    <a:gd name="connsiteX184" fmla="*/ 3035084 w 3466251"/>
                    <a:gd name="connsiteY184" fmla="*/ 91024 h 375369"/>
                    <a:gd name="connsiteX185" fmla="*/ 3057629 w 3466251"/>
                    <a:gd name="connsiteY185" fmla="*/ 149359 h 375369"/>
                    <a:gd name="connsiteX186" fmla="*/ 3082991 w 3466251"/>
                    <a:gd name="connsiteY186" fmla="*/ 149359 h 375369"/>
                    <a:gd name="connsiteX187" fmla="*/ 22545 w 3466251"/>
                    <a:gd name="connsiteY187" fmla="*/ 29308 h 375369"/>
                    <a:gd name="connsiteX188" fmla="*/ 90179 w 3466251"/>
                    <a:gd name="connsiteY188" fmla="*/ 134987 h 375369"/>
                    <a:gd name="connsiteX189" fmla="*/ 87361 w 3466251"/>
                    <a:gd name="connsiteY189" fmla="*/ 368324 h 375369"/>
                    <a:gd name="connsiteX190" fmla="*/ 0 w 3466251"/>
                    <a:gd name="connsiteY190" fmla="*/ 61998 h 375369"/>
                    <a:gd name="connsiteX191" fmla="*/ 61998 w 3466251"/>
                    <a:gd name="connsiteY191" fmla="*/ 164013 h 375369"/>
                    <a:gd name="connsiteX192" fmla="*/ 231083 w 3466251"/>
                    <a:gd name="connsiteY192" fmla="*/ 51007 h 375369"/>
                    <a:gd name="connsiteX193" fmla="*/ 154995 w 3466251"/>
                    <a:gd name="connsiteY193" fmla="*/ 167676 h 375369"/>
                    <a:gd name="connsiteX194" fmla="*/ 200084 w 3466251"/>
                    <a:gd name="connsiteY194" fmla="*/ 25645 h 375369"/>
                    <a:gd name="connsiteX195" fmla="*/ 140905 w 3466251"/>
                    <a:gd name="connsiteY195" fmla="*/ 120332 h 375369"/>
                    <a:gd name="connsiteX196" fmla="*/ 126814 w 3466251"/>
                    <a:gd name="connsiteY196" fmla="*/ 142314 h 375369"/>
                    <a:gd name="connsiteX197" fmla="*/ 126814 w 3466251"/>
                    <a:gd name="connsiteY197" fmla="*/ 375370 h 375369"/>
                    <a:gd name="connsiteX198" fmla="*/ 169085 w 3466251"/>
                    <a:gd name="connsiteY198" fmla="*/ 127659 h 375369"/>
                    <a:gd name="connsiteX199" fmla="*/ 154995 w 3466251"/>
                    <a:gd name="connsiteY199" fmla="*/ 113005 h 375369"/>
                    <a:gd name="connsiteX200" fmla="*/ 53544 w 3466251"/>
                    <a:gd name="connsiteY200" fmla="*/ 134987 h 375369"/>
                    <a:gd name="connsiteX201" fmla="*/ 70452 w 3466251"/>
                    <a:gd name="connsiteY201" fmla="*/ 116669 h 375369"/>
                    <a:gd name="connsiteX202" fmla="*/ 92997 w 3466251"/>
                    <a:gd name="connsiteY202" fmla="*/ 175003 h 375369"/>
                    <a:gd name="connsiteX203" fmla="*/ 118360 w 3466251"/>
                    <a:gd name="connsiteY203" fmla="*/ 175003 h 37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</a:cxnLst>
                  <a:rect l="l" t="t" r="r" b="b"/>
                  <a:pathLst>
                    <a:path w="3466251" h="375369">
                      <a:moveTo>
                        <a:pt x="1910665" y="3663"/>
                      </a:moveTo>
                      <a:lnTo>
                        <a:pt x="1978300" y="109342"/>
                      </a:lnTo>
                      <a:lnTo>
                        <a:pt x="1975482" y="342680"/>
                      </a:lnTo>
                      <a:moveTo>
                        <a:pt x="1885303" y="36635"/>
                      </a:moveTo>
                      <a:lnTo>
                        <a:pt x="1950119" y="138650"/>
                      </a:lnTo>
                      <a:moveTo>
                        <a:pt x="2116386" y="25645"/>
                      </a:moveTo>
                      <a:lnTo>
                        <a:pt x="2043116" y="142314"/>
                      </a:lnTo>
                      <a:moveTo>
                        <a:pt x="2088205" y="0"/>
                      </a:moveTo>
                      <a:lnTo>
                        <a:pt x="2029025" y="94688"/>
                      </a:lnTo>
                      <a:lnTo>
                        <a:pt x="2012117" y="116669"/>
                      </a:lnTo>
                      <a:lnTo>
                        <a:pt x="2014935" y="350007"/>
                      </a:lnTo>
                      <a:moveTo>
                        <a:pt x="2054388" y="102015"/>
                      </a:moveTo>
                      <a:lnTo>
                        <a:pt x="2043116" y="87361"/>
                      </a:lnTo>
                      <a:moveTo>
                        <a:pt x="1938846" y="109342"/>
                      </a:moveTo>
                      <a:lnTo>
                        <a:pt x="1955755" y="91024"/>
                      </a:lnTo>
                      <a:moveTo>
                        <a:pt x="1981118" y="149359"/>
                      </a:moveTo>
                      <a:lnTo>
                        <a:pt x="2009299" y="149359"/>
                      </a:lnTo>
                      <a:moveTo>
                        <a:pt x="2181202" y="3663"/>
                      </a:moveTo>
                      <a:lnTo>
                        <a:pt x="2248836" y="109342"/>
                      </a:lnTo>
                      <a:lnTo>
                        <a:pt x="2246018" y="342680"/>
                      </a:lnTo>
                      <a:moveTo>
                        <a:pt x="2155840" y="36635"/>
                      </a:moveTo>
                      <a:lnTo>
                        <a:pt x="2220656" y="138650"/>
                      </a:lnTo>
                      <a:moveTo>
                        <a:pt x="2386923" y="25645"/>
                      </a:moveTo>
                      <a:lnTo>
                        <a:pt x="2313653" y="142314"/>
                      </a:lnTo>
                      <a:moveTo>
                        <a:pt x="2358742" y="0"/>
                      </a:moveTo>
                      <a:lnTo>
                        <a:pt x="2299562" y="94688"/>
                      </a:lnTo>
                      <a:lnTo>
                        <a:pt x="2282654" y="116669"/>
                      </a:lnTo>
                      <a:lnTo>
                        <a:pt x="2285472" y="350007"/>
                      </a:lnTo>
                      <a:moveTo>
                        <a:pt x="2324925" y="102015"/>
                      </a:moveTo>
                      <a:lnTo>
                        <a:pt x="2313653" y="87361"/>
                      </a:lnTo>
                      <a:moveTo>
                        <a:pt x="2209383" y="109342"/>
                      </a:moveTo>
                      <a:lnTo>
                        <a:pt x="2226292" y="91024"/>
                      </a:lnTo>
                      <a:moveTo>
                        <a:pt x="2251654" y="149359"/>
                      </a:moveTo>
                      <a:lnTo>
                        <a:pt x="2277017" y="149359"/>
                      </a:lnTo>
                      <a:moveTo>
                        <a:pt x="2454557" y="3663"/>
                      </a:moveTo>
                      <a:lnTo>
                        <a:pt x="2522191" y="109342"/>
                      </a:lnTo>
                      <a:lnTo>
                        <a:pt x="2519373" y="342680"/>
                      </a:lnTo>
                      <a:moveTo>
                        <a:pt x="2429194" y="36635"/>
                      </a:moveTo>
                      <a:lnTo>
                        <a:pt x="2494010" y="138650"/>
                      </a:lnTo>
                      <a:moveTo>
                        <a:pt x="2663096" y="25645"/>
                      </a:moveTo>
                      <a:lnTo>
                        <a:pt x="2587007" y="142314"/>
                      </a:lnTo>
                      <a:moveTo>
                        <a:pt x="2632097" y="0"/>
                      </a:moveTo>
                      <a:lnTo>
                        <a:pt x="2572917" y="94688"/>
                      </a:lnTo>
                      <a:lnTo>
                        <a:pt x="2558826" y="116669"/>
                      </a:lnTo>
                      <a:lnTo>
                        <a:pt x="2558826" y="350007"/>
                      </a:lnTo>
                      <a:moveTo>
                        <a:pt x="2601098" y="102015"/>
                      </a:moveTo>
                      <a:lnTo>
                        <a:pt x="2587007" y="87361"/>
                      </a:lnTo>
                      <a:moveTo>
                        <a:pt x="2485556" y="109342"/>
                      </a:moveTo>
                      <a:lnTo>
                        <a:pt x="2502465" y="91024"/>
                      </a:lnTo>
                      <a:moveTo>
                        <a:pt x="2525009" y="149359"/>
                      </a:moveTo>
                      <a:lnTo>
                        <a:pt x="2550372" y="149359"/>
                      </a:lnTo>
                      <a:moveTo>
                        <a:pt x="2736366" y="3663"/>
                      </a:moveTo>
                      <a:lnTo>
                        <a:pt x="2806818" y="109342"/>
                      </a:lnTo>
                      <a:lnTo>
                        <a:pt x="2804000" y="342680"/>
                      </a:lnTo>
                      <a:moveTo>
                        <a:pt x="2713821" y="36635"/>
                      </a:moveTo>
                      <a:lnTo>
                        <a:pt x="2775820" y="138650"/>
                      </a:lnTo>
                      <a:moveTo>
                        <a:pt x="2944905" y="25645"/>
                      </a:moveTo>
                      <a:lnTo>
                        <a:pt x="2871634" y="142314"/>
                      </a:lnTo>
                      <a:moveTo>
                        <a:pt x="2916724" y="0"/>
                      </a:moveTo>
                      <a:lnTo>
                        <a:pt x="2857544" y="94688"/>
                      </a:lnTo>
                      <a:lnTo>
                        <a:pt x="2840635" y="116669"/>
                      </a:lnTo>
                      <a:lnTo>
                        <a:pt x="2843454" y="350007"/>
                      </a:lnTo>
                      <a:moveTo>
                        <a:pt x="2882907" y="102015"/>
                      </a:moveTo>
                      <a:lnTo>
                        <a:pt x="2871634" y="87361"/>
                      </a:lnTo>
                      <a:moveTo>
                        <a:pt x="2767365" y="109342"/>
                      </a:moveTo>
                      <a:lnTo>
                        <a:pt x="2784274" y="91024"/>
                      </a:lnTo>
                      <a:moveTo>
                        <a:pt x="2806818" y="149359"/>
                      </a:moveTo>
                      <a:lnTo>
                        <a:pt x="2834999" y="149359"/>
                      </a:lnTo>
                      <a:moveTo>
                        <a:pt x="986332" y="3663"/>
                      </a:moveTo>
                      <a:lnTo>
                        <a:pt x="1053966" y="109342"/>
                      </a:lnTo>
                      <a:lnTo>
                        <a:pt x="1051148" y="342680"/>
                      </a:lnTo>
                      <a:moveTo>
                        <a:pt x="960969" y="36635"/>
                      </a:moveTo>
                      <a:lnTo>
                        <a:pt x="1022967" y="138650"/>
                      </a:lnTo>
                      <a:moveTo>
                        <a:pt x="1194871" y="25645"/>
                      </a:moveTo>
                      <a:lnTo>
                        <a:pt x="1121600" y="142314"/>
                      </a:lnTo>
                      <a:moveTo>
                        <a:pt x="1163871" y="0"/>
                      </a:moveTo>
                      <a:lnTo>
                        <a:pt x="1104692" y="94970"/>
                      </a:lnTo>
                      <a:lnTo>
                        <a:pt x="1087783" y="116951"/>
                      </a:lnTo>
                      <a:lnTo>
                        <a:pt x="1090601" y="350289"/>
                      </a:lnTo>
                      <a:moveTo>
                        <a:pt x="1130054" y="102015"/>
                      </a:moveTo>
                      <a:lnTo>
                        <a:pt x="1118782" y="87361"/>
                      </a:lnTo>
                      <a:moveTo>
                        <a:pt x="1017331" y="109342"/>
                      </a:moveTo>
                      <a:lnTo>
                        <a:pt x="1034239" y="91024"/>
                      </a:lnTo>
                      <a:moveTo>
                        <a:pt x="1056784" y="149359"/>
                      </a:moveTo>
                      <a:lnTo>
                        <a:pt x="1082147" y="149359"/>
                      </a:lnTo>
                      <a:moveTo>
                        <a:pt x="1296322" y="3663"/>
                      </a:moveTo>
                      <a:lnTo>
                        <a:pt x="1363956" y="109342"/>
                      </a:lnTo>
                      <a:lnTo>
                        <a:pt x="1361138" y="342680"/>
                      </a:lnTo>
                      <a:moveTo>
                        <a:pt x="1270959" y="36635"/>
                      </a:moveTo>
                      <a:lnTo>
                        <a:pt x="1335775" y="138650"/>
                      </a:lnTo>
                      <a:moveTo>
                        <a:pt x="1504860" y="25645"/>
                      </a:moveTo>
                      <a:lnTo>
                        <a:pt x="1428772" y="142314"/>
                      </a:lnTo>
                      <a:moveTo>
                        <a:pt x="1473861" y="0"/>
                      </a:moveTo>
                      <a:lnTo>
                        <a:pt x="1414682" y="94970"/>
                      </a:lnTo>
                      <a:lnTo>
                        <a:pt x="1400591" y="116951"/>
                      </a:lnTo>
                      <a:lnTo>
                        <a:pt x="1400591" y="350289"/>
                      </a:lnTo>
                      <a:moveTo>
                        <a:pt x="1442862" y="102015"/>
                      </a:moveTo>
                      <a:lnTo>
                        <a:pt x="1428772" y="87361"/>
                      </a:lnTo>
                      <a:moveTo>
                        <a:pt x="1330139" y="109342"/>
                      </a:moveTo>
                      <a:lnTo>
                        <a:pt x="1347047" y="91024"/>
                      </a:lnTo>
                      <a:moveTo>
                        <a:pt x="1366774" y="149359"/>
                      </a:moveTo>
                      <a:lnTo>
                        <a:pt x="1392137" y="149359"/>
                      </a:lnTo>
                      <a:moveTo>
                        <a:pt x="1620402" y="3663"/>
                      </a:moveTo>
                      <a:lnTo>
                        <a:pt x="1690855" y="109342"/>
                      </a:lnTo>
                      <a:lnTo>
                        <a:pt x="1688036" y="342680"/>
                      </a:lnTo>
                      <a:moveTo>
                        <a:pt x="1597857" y="36635"/>
                      </a:moveTo>
                      <a:lnTo>
                        <a:pt x="1659855" y="138650"/>
                      </a:lnTo>
                      <a:moveTo>
                        <a:pt x="1828941" y="25645"/>
                      </a:moveTo>
                      <a:lnTo>
                        <a:pt x="1755670" y="142314"/>
                      </a:lnTo>
                      <a:moveTo>
                        <a:pt x="1800760" y="0"/>
                      </a:moveTo>
                      <a:lnTo>
                        <a:pt x="1741580" y="94688"/>
                      </a:lnTo>
                      <a:lnTo>
                        <a:pt x="1724672" y="116669"/>
                      </a:lnTo>
                      <a:lnTo>
                        <a:pt x="1727490" y="350007"/>
                      </a:lnTo>
                      <a:moveTo>
                        <a:pt x="1766943" y="102015"/>
                      </a:moveTo>
                      <a:lnTo>
                        <a:pt x="1752852" y="87643"/>
                      </a:lnTo>
                      <a:moveTo>
                        <a:pt x="1654219" y="109342"/>
                      </a:moveTo>
                      <a:lnTo>
                        <a:pt x="1671128" y="91024"/>
                      </a:lnTo>
                      <a:moveTo>
                        <a:pt x="1690855" y="149359"/>
                      </a:moveTo>
                      <a:lnTo>
                        <a:pt x="1719035" y="149359"/>
                      </a:lnTo>
                      <a:moveTo>
                        <a:pt x="383260" y="3663"/>
                      </a:moveTo>
                      <a:lnTo>
                        <a:pt x="450894" y="109342"/>
                      </a:lnTo>
                      <a:lnTo>
                        <a:pt x="448076" y="342680"/>
                      </a:lnTo>
                      <a:moveTo>
                        <a:pt x="360716" y="36635"/>
                      </a:moveTo>
                      <a:lnTo>
                        <a:pt x="422714" y="138650"/>
                      </a:lnTo>
                      <a:moveTo>
                        <a:pt x="591799" y="25645"/>
                      </a:moveTo>
                      <a:lnTo>
                        <a:pt x="515711" y="142314"/>
                      </a:lnTo>
                      <a:moveTo>
                        <a:pt x="560800" y="0"/>
                      </a:moveTo>
                      <a:lnTo>
                        <a:pt x="501620" y="94688"/>
                      </a:lnTo>
                      <a:lnTo>
                        <a:pt x="487530" y="116669"/>
                      </a:lnTo>
                      <a:lnTo>
                        <a:pt x="487530" y="350007"/>
                      </a:lnTo>
                      <a:moveTo>
                        <a:pt x="529801" y="102015"/>
                      </a:moveTo>
                      <a:lnTo>
                        <a:pt x="515711" y="87361"/>
                      </a:lnTo>
                      <a:moveTo>
                        <a:pt x="414259" y="109342"/>
                      </a:moveTo>
                      <a:lnTo>
                        <a:pt x="431168" y="91024"/>
                      </a:lnTo>
                      <a:moveTo>
                        <a:pt x="453713" y="149359"/>
                      </a:moveTo>
                      <a:lnTo>
                        <a:pt x="479075" y="149359"/>
                      </a:lnTo>
                      <a:moveTo>
                        <a:pt x="684796" y="3663"/>
                      </a:moveTo>
                      <a:lnTo>
                        <a:pt x="755248" y="109342"/>
                      </a:lnTo>
                      <a:lnTo>
                        <a:pt x="752430" y="342680"/>
                      </a:lnTo>
                      <a:moveTo>
                        <a:pt x="662251" y="36635"/>
                      </a:moveTo>
                      <a:lnTo>
                        <a:pt x="724249" y="138650"/>
                      </a:lnTo>
                      <a:moveTo>
                        <a:pt x="893335" y="25645"/>
                      </a:moveTo>
                      <a:lnTo>
                        <a:pt x="820064" y="142314"/>
                      </a:lnTo>
                      <a:moveTo>
                        <a:pt x="865154" y="0"/>
                      </a:moveTo>
                      <a:lnTo>
                        <a:pt x="805974" y="94688"/>
                      </a:lnTo>
                      <a:lnTo>
                        <a:pt x="791884" y="116669"/>
                      </a:lnTo>
                      <a:lnTo>
                        <a:pt x="794702" y="350007"/>
                      </a:lnTo>
                      <a:moveTo>
                        <a:pt x="831337" y="102015"/>
                      </a:moveTo>
                      <a:lnTo>
                        <a:pt x="817246" y="87361"/>
                      </a:lnTo>
                      <a:moveTo>
                        <a:pt x="718613" y="109342"/>
                      </a:moveTo>
                      <a:lnTo>
                        <a:pt x="735522" y="91024"/>
                      </a:lnTo>
                      <a:moveTo>
                        <a:pt x="758066" y="149359"/>
                      </a:moveTo>
                      <a:lnTo>
                        <a:pt x="786247" y="149359"/>
                      </a:lnTo>
                      <a:moveTo>
                        <a:pt x="3260531" y="3663"/>
                      </a:moveTo>
                      <a:lnTo>
                        <a:pt x="3328165" y="109342"/>
                      </a:lnTo>
                      <a:lnTo>
                        <a:pt x="3325347" y="342680"/>
                      </a:lnTo>
                      <a:moveTo>
                        <a:pt x="3235168" y="36635"/>
                      </a:moveTo>
                      <a:lnTo>
                        <a:pt x="3299984" y="138650"/>
                      </a:lnTo>
                      <a:moveTo>
                        <a:pt x="3466252" y="25645"/>
                      </a:moveTo>
                      <a:lnTo>
                        <a:pt x="3392981" y="142314"/>
                      </a:lnTo>
                      <a:moveTo>
                        <a:pt x="3438071" y="0"/>
                      </a:moveTo>
                      <a:lnTo>
                        <a:pt x="3378891" y="94688"/>
                      </a:lnTo>
                      <a:lnTo>
                        <a:pt x="3364800" y="116669"/>
                      </a:lnTo>
                      <a:lnTo>
                        <a:pt x="3364800" y="350007"/>
                      </a:lnTo>
                      <a:moveTo>
                        <a:pt x="3404254" y="102015"/>
                      </a:moveTo>
                      <a:lnTo>
                        <a:pt x="3392981" y="87361"/>
                      </a:lnTo>
                      <a:moveTo>
                        <a:pt x="3291530" y="109342"/>
                      </a:moveTo>
                      <a:lnTo>
                        <a:pt x="3308438" y="91024"/>
                      </a:lnTo>
                      <a:moveTo>
                        <a:pt x="3330983" y="149359"/>
                      </a:moveTo>
                      <a:lnTo>
                        <a:pt x="3356346" y="149359"/>
                      </a:lnTo>
                      <a:moveTo>
                        <a:pt x="2984358" y="3663"/>
                      </a:moveTo>
                      <a:lnTo>
                        <a:pt x="3051992" y="109342"/>
                      </a:lnTo>
                      <a:lnTo>
                        <a:pt x="3049174" y="342680"/>
                      </a:lnTo>
                      <a:moveTo>
                        <a:pt x="2961813" y="36635"/>
                      </a:moveTo>
                      <a:lnTo>
                        <a:pt x="3023811" y="138650"/>
                      </a:lnTo>
                      <a:moveTo>
                        <a:pt x="3192897" y="25645"/>
                      </a:moveTo>
                      <a:lnTo>
                        <a:pt x="3116808" y="142314"/>
                      </a:lnTo>
                      <a:moveTo>
                        <a:pt x="3161898" y="0"/>
                      </a:moveTo>
                      <a:lnTo>
                        <a:pt x="3102718" y="94688"/>
                      </a:lnTo>
                      <a:lnTo>
                        <a:pt x="3088628" y="116669"/>
                      </a:lnTo>
                      <a:lnTo>
                        <a:pt x="3091446" y="350007"/>
                      </a:lnTo>
                      <a:moveTo>
                        <a:pt x="3130899" y="102015"/>
                      </a:moveTo>
                      <a:lnTo>
                        <a:pt x="3116808" y="87361"/>
                      </a:lnTo>
                      <a:moveTo>
                        <a:pt x="3018175" y="109342"/>
                      </a:moveTo>
                      <a:lnTo>
                        <a:pt x="3035084" y="91024"/>
                      </a:lnTo>
                      <a:moveTo>
                        <a:pt x="3057629" y="149359"/>
                      </a:moveTo>
                      <a:lnTo>
                        <a:pt x="3082991" y="149359"/>
                      </a:lnTo>
                      <a:moveTo>
                        <a:pt x="22545" y="29308"/>
                      </a:moveTo>
                      <a:lnTo>
                        <a:pt x="90179" y="134987"/>
                      </a:lnTo>
                      <a:lnTo>
                        <a:pt x="87361" y="368324"/>
                      </a:lnTo>
                      <a:moveTo>
                        <a:pt x="0" y="61998"/>
                      </a:moveTo>
                      <a:lnTo>
                        <a:pt x="61998" y="164013"/>
                      </a:lnTo>
                      <a:moveTo>
                        <a:pt x="231083" y="51007"/>
                      </a:moveTo>
                      <a:lnTo>
                        <a:pt x="154995" y="167676"/>
                      </a:lnTo>
                      <a:moveTo>
                        <a:pt x="200084" y="25645"/>
                      </a:moveTo>
                      <a:lnTo>
                        <a:pt x="140905" y="120332"/>
                      </a:lnTo>
                      <a:lnTo>
                        <a:pt x="126814" y="142314"/>
                      </a:lnTo>
                      <a:lnTo>
                        <a:pt x="126814" y="375370"/>
                      </a:lnTo>
                      <a:moveTo>
                        <a:pt x="169085" y="127659"/>
                      </a:moveTo>
                      <a:lnTo>
                        <a:pt x="154995" y="113005"/>
                      </a:lnTo>
                      <a:moveTo>
                        <a:pt x="53544" y="134987"/>
                      </a:moveTo>
                      <a:lnTo>
                        <a:pt x="70452" y="116669"/>
                      </a:lnTo>
                      <a:moveTo>
                        <a:pt x="92997" y="175003"/>
                      </a:moveTo>
                      <a:lnTo>
                        <a:pt x="118360" y="175003"/>
                      </a:lnTo>
                    </a:path>
                  </a:pathLst>
                </a:custGeom>
                <a:noFill/>
                <a:ln w="23129" cap="flat">
                  <a:solidFill>
                    <a:srgbClr val="BBC27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ihandform: Form 14">
                  <a:extLst>
                    <a:ext uri="{FF2B5EF4-FFF2-40B4-BE49-F238E27FC236}">
                      <a16:creationId xmlns:a16="http://schemas.microsoft.com/office/drawing/2014/main" id="{9B5B18E2-D069-4927-BDFE-363076E1EE44}"/>
                    </a:ext>
                  </a:extLst>
                </p:cNvPr>
                <p:cNvSpPr/>
                <p:nvPr/>
              </p:nvSpPr>
              <p:spPr>
                <a:xfrm>
                  <a:off x="7784670" y="4575782"/>
                  <a:ext cx="3759332" cy="28180"/>
                </a:xfrm>
                <a:custGeom>
                  <a:avLst/>
                  <a:gdLst>
                    <a:gd name="connsiteX0" fmla="*/ 0 w 3759332"/>
                    <a:gd name="connsiteY0" fmla="*/ 0 h 28180"/>
                    <a:gd name="connsiteX1" fmla="*/ 3759333 w 3759332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59332" h="28180">
                      <a:moveTo>
                        <a:pt x="0" y="0"/>
                      </a:moveTo>
                      <a:lnTo>
                        <a:pt x="3759333" y="0"/>
                      </a:lnTo>
                    </a:path>
                  </a:pathLst>
                </a:custGeom>
                <a:ln w="66025" cap="flat">
                  <a:solidFill>
                    <a:srgbClr val="E69F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ihandform: Form 16">
                  <a:extLst>
                    <a:ext uri="{FF2B5EF4-FFF2-40B4-BE49-F238E27FC236}">
                      <a16:creationId xmlns:a16="http://schemas.microsoft.com/office/drawing/2014/main" id="{6C2CF83F-F307-4E21-8685-C36115E07571}"/>
                    </a:ext>
                  </a:extLst>
                </p:cNvPr>
                <p:cNvSpPr/>
                <p:nvPr/>
              </p:nvSpPr>
              <p:spPr>
                <a:xfrm>
                  <a:off x="11384781" y="3983138"/>
                  <a:ext cx="76088" cy="116668"/>
                </a:xfrm>
                <a:custGeom>
                  <a:avLst/>
                  <a:gdLst>
                    <a:gd name="connsiteX0" fmla="*/ 36635 w 76088"/>
                    <a:gd name="connsiteY0" fmla="*/ 0 h 116668"/>
                    <a:gd name="connsiteX1" fmla="*/ 76088 w 76088"/>
                    <a:gd name="connsiteY1" fmla="*/ 116669 h 116668"/>
                    <a:gd name="connsiteX2" fmla="*/ 70452 w 76088"/>
                    <a:gd name="connsiteY2" fmla="*/ 116669 h 116668"/>
                    <a:gd name="connsiteX3" fmla="*/ 70452 w 76088"/>
                    <a:gd name="connsiteY3" fmla="*/ 113005 h 116668"/>
                    <a:gd name="connsiteX4" fmla="*/ 67634 w 76088"/>
                    <a:gd name="connsiteY4" fmla="*/ 113005 h 116668"/>
                    <a:gd name="connsiteX5" fmla="*/ 67634 w 76088"/>
                    <a:gd name="connsiteY5" fmla="*/ 109342 h 116668"/>
                    <a:gd name="connsiteX6" fmla="*/ 61998 w 76088"/>
                    <a:gd name="connsiteY6" fmla="*/ 109342 h 116668"/>
                    <a:gd name="connsiteX7" fmla="*/ 61998 w 76088"/>
                    <a:gd name="connsiteY7" fmla="*/ 109342 h 116668"/>
                    <a:gd name="connsiteX8" fmla="*/ 56362 w 76088"/>
                    <a:gd name="connsiteY8" fmla="*/ 109342 h 116668"/>
                    <a:gd name="connsiteX9" fmla="*/ 56362 w 76088"/>
                    <a:gd name="connsiteY9" fmla="*/ 105678 h 116668"/>
                    <a:gd name="connsiteX10" fmla="*/ 50726 w 76088"/>
                    <a:gd name="connsiteY10" fmla="*/ 105678 h 116668"/>
                    <a:gd name="connsiteX11" fmla="*/ 50726 w 76088"/>
                    <a:gd name="connsiteY11" fmla="*/ 102297 h 116668"/>
                    <a:gd name="connsiteX12" fmla="*/ 47907 w 76088"/>
                    <a:gd name="connsiteY12" fmla="*/ 102297 h 116668"/>
                    <a:gd name="connsiteX13" fmla="*/ 22545 w 76088"/>
                    <a:gd name="connsiteY13" fmla="*/ 102297 h 116668"/>
                    <a:gd name="connsiteX14" fmla="*/ 22545 w 76088"/>
                    <a:gd name="connsiteY14" fmla="*/ 102297 h 116668"/>
                    <a:gd name="connsiteX15" fmla="*/ 22545 w 76088"/>
                    <a:gd name="connsiteY15" fmla="*/ 105678 h 116668"/>
                    <a:gd name="connsiteX16" fmla="*/ 14090 w 76088"/>
                    <a:gd name="connsiteY16" fmla="*/ 105678 h 116668"/>
                    <a:gd name="connsiteX17" fmla="*/ 14090 w 76088"/>
                    <a:gd name="connsiteY17" fmla="*/ 109342 h 116668"/>
                    <a:gd name="connsiteX18" fmla="*/ 8454 w 76088"/>
                    <a:gd name="connsiteY18" fmla="*/ 109342 h 116668"/>
                    <a:gd name="connsiteX19" fmla="*/ 8454 w 76088"/>
                    <a:gd name="connsiteY19" fmla="*/ 109342 h 116668"/>
                    <a:gd name="connsiteX20" fmla="*/ 2818 w 76088"/>
                    <a:gd name="connsiteY20" fmla="*/ 109342 h 116668"/>
                    <a:gd name="connsiteX21" fmla="*/ 2818 w 76088"/>
                    <a:gd name="connsiteY21" fmla="*/ 113005 h 116668"/>
                    <a:gd name="connsiteX22" fmla="*/ 0 w 76088"/>
                    <a:gd name="connsiteY22" fmla="*/ 113005 h 116668"/>
                    <a:gd name="connsiteX23" fmla="*/ 0 w 76088"/>
                    <a:gd name="connsiteY23" fmla="*/ 116669 h 116668"/>
                    <a:gd name="connsiteX24" fmla="*/ 0 w 76088"/>
                    <a:gd name="connsiteY24" fmla="*/ 116669 h 1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088" h="116668">
                      <a:moveTo>
                        <a:pt x="36635" y="0"/>
                      </a:moveTo>
                      <a:lnTo>
                        <a:pt x="76088" y="116669"/>
                      </a:lnTo>
                      <a:lnTo>
                        <a:pt x="70452" y="116669"/>
                      </a:lnTo>
                      <a:lnTo>
                        <a:pt x="70452" y="113005"/>
                      </a:lnTo>
                      <a:lnTo>
                        <a:pt x="67634" y="113005"/>
                      </a:lnTo>
                      <a:lnTo>
                        <a:pt x="67634" y="109342"/>
                      </a:lnTo>
                      <a:lnTo>
                        <a:pt x="61998" y="109342"/>
                      </a:lnTo>
                      <a:lnTo>
                        <a:pt x="61998" y="109342"/>
                      </a:lnTo>
                      <a:lnTo>
                        <a:pt x="56362" y="109342"/>
                      </a:lnTo>
                      <a:lnTo>
                        <a:pt x="56362" y="105678"/>
                      </a:lnTo>
                      <a:lnTo>
                        <a:pt x="50726" y="105678"/>
                      </a:lnTo>
                      <a:lnTo>
                        <a:pt x="50726" y="102297"/>
                      </a:lnTo>
                      <a:lnTo>
                        <a:pt x="47907" y="102297"/>
                      </a:lnTo>
                      <a:lnTo>
                        <a:pt x="22545" y="102297"/>
                      </a:lnTo>
                      <a:lnTo>
                        <a:pt x="22545" y="102297"/>
                      </a:lnTo>
                      <a:lnTo>
                        <a:pt x="22545" y="105678"/>
                      </a:lnTo>
                      <a:lnTo>
                        <a:pt x="14090" y="105678"/>
                      </a:lnTo>
                      <a:lnTo>
                        <a:pt x="14090" y="109342"/>
                      </a:lnTo>
                      <a:lnTo>
                        <a:pt x="8454" y="109342"/>
                      </a:lnTo>
                      <a:lnTo>
                        <a:pt x="8454" y="109342"/>
                      </a:lnTo>
                      <a:lnTo>
                        <a:pt x="2818" y="109342"/>
                      </a:lnTo>
                      <a:lnTo>
                        <a:pt x="2818" y="113005"/>
                      </a:lnTo>
                      <a:lnTo>
                        <a:pt x="0" y="113005"/>
                      </a:lnTo>
                      <a:lnTo>
                        <a:pt x="0" y="116669"/>
                      </a:lnTo>
                      <a:lnTo>
                        <a:pt x="0" y="1166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ihandform: Form 17">
                  <a:extLst>
                    <a:ext uri="{FF2B5EF4-FFF2-40B4-BE49-F238E27FC236}">
                      <a16:creationId xmlns:a16="http://schemas.microsoft.com/office/drawing/2014/main" id="{00642BD8-88F7-49D7-A81A-95F2473EC98F}"/>
                    </a:ext>
                  </a:extLst>
                </p:cNvPr>
                <p:cNvSpPr/>
                <p:nvPr/>
              </p:nvSpPr>
              <p:spPr>
                <a:xfrm>
                  <a:off x="11415780" y="4018364"/>
                  <a:ext cx="14372" cy="487247"/>
                </a:xfrm>
                <a:custGeom>
                  <a:avLst/>
                  <a:gdLst>
                    <a:gd name="connsiteX0" fmla="*/ 0 w 14372"/>
                    <a:gd name="connsiteY0" fmla="*/ 0 h 487247"/>
                    <a:gd name="connsiteX1" fmla="*/ 14372 w 14372"/>
                    <a:gd name="connsiteY1" fmla="*/ 0 h 487247"/>
                    <a:gd name="connsiteX2" fmla="*/ 14372 w 14372"/>
                    <a:gd name="connsiteY2" fmla="*/ 487248 h 487247"/>
                    <a:gd name="connsiteX3" fmla="*/ 0 w 14372"/>
                    <a:gd name="connsiteY3" fmla="*/ 487248 h 487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72" h="487247">
                      <a:moveTo>
                        <a:pt x="0" y="0"/>
                      </a:moveTo>
                      <a:lnTo>
                        <a:pt x="14372" y="0"/>
                      </a:lnTo>
                      <a:lnTo>
                        <a:pt x="14372" y="487248"/>
                      </a:lnTo>
                      <a:lnTo>
                        <a:pt x="0" y="4872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ihandform: Form 18">
                  <a:extLst>
                    <a:ext uri="{FF2B5EF4-FFF2-40B4-BE49-F238E27FC236}">
                      <a16:creationId xmlns:a16="http://schemas.microsoft.com/office/drawing/2014/main" id="{AD1DA80A-E9F5-4EA6-8ADD-D9ADC4977E40}"/>
                    </a:ext>
                  </a:extLst>
                </p:cNvPr>
                <p:cNvSpPr/>
                <p:nvPr/>
              </p:nvSpPr>
              <p:spPr>
                <a:xfrm>
                  <a:off x="11374918" y="4419097"/>
                  <a:ext cx="95815" cy="116668"/>
                </a:xfrm>
                <a:custGeom>
                  <a:avLst/>
                  <a:gdLst>
                    <a:gd name="connsiteX0" fmla="*/ 47907 w 95815"/>
                    <a:gd name="connsiteY0" fmla="*/ 116669 h 116668"/>
                    <a:gd name="connsiteX1" fmla="*/ 95815 w 95815"/>
                    <a:gd name="connsiteY1" fmla="*/ 0 h 116668"/>
                    <a:gd name="connsiteX2" fmla="*/ 95815 w 95815"/>
                    <a:gd name="connsiteY2" fmla="*/ 0 h 116668"/>
                    <a:gd name="connsiteX3" fmla="*/ 95815 w 95815"/>
                    <a:gd name="connsiteY3" fmla="*/ 3663 h 116668"/>
                    <a:gd name="connsiteX4" fmla="*/ 90179 w 95815"/>
                    <a:gd name="connsiteY4" fmla="*/ 3663 h 116668"/>
                    <a:gd name="connsiteX5" fmla="*/ 90179 w 95815"/>
                    <a:gd name="connsiteY5" fmla="*/ 3663 h 116668"/>
                    <a:gd name="connsiteX6" fmla="*/ 84543 w 95815"/>
                    <a:gd name="connsiteY6" fmla="*/ 3663 h 116668"/>
                    <a:gd name="connsiteX7" fmla="*/ 84543 w 95815"/>
                    <a:gd name="connsiteY7" fmla="*/ 7327 h 116668"/>
                    <a:gd name="connsiteX8" fmla="*/ 78907 w 95815"/>
                    <a:gd name="connsiteY8" fmla="*/ 7327 h 116668"/>
                    <a:gd name="connsiteX9" fmla="*/ 78907 w 95815"/>
                    <a:gd name="connsiteY9" fmla="*/ 10991 h 116668"/>
                    <a:gd name="connsiteX10" fmla="*/ 67634 w 95815"/>
                    <a:gd name="connsiteY10" fmla="*/ 10991 h 116668"/>
                    <a:gd name="connsiteX11" fmla="*/ 67634 w 95815"/>
                    <a:gd name="connsiteY11" fmla="*/ 10991 h 116668"/>
                    <a:gd name="connsiteX12" fmla="*/ 67634 w 95815"/>
                    <a:gd name="connsiteY12" fmla="*/ 10991 h 116668"/>
                    <a:gd name="connsiteX13" fmla="*/ 53544 w 95815"/>
                    <a:gd name="connsiteY13" fmla="*/ 10991 h 116668"/>
                    <a:gd name="connsiteX14" fmla="*/ 50726 w 95815"/>
                    <a:gd name="connsiteY14" fmla="*/ 10991 h 116668"/>
                    <a:gd name="connsiteX15" fmla="*/ 50726 w 95815"/>
                    <a:gd name="connsiteY15" fmla="*/ 14654 h 116668"/>
                    <a:gd name="connsiteX16" fmla="*/ 45090 w 95815"/>
                    <a:gd name="connsiteY16" fmla="*/ 14654 h 116668"/>
                    <a:gd name="connsiteX17" fmla="*/ 45090 w 95815"/>
                    <a:gd name="connsiteY17" fmla="*/ 10991 h 116668"/>
                    <a:gd name="connsiteX18" fmla="*/ 42271 w 95815"/>
                    <a:gd name="connsiteY18" fmla="*/ 10991 h 116668"/>
                    <a:gd name="connsiteX19" fmla="*/ 28181 w 95815"/>
                    <a:gd name="connsiteY19" fmla="*/ 10991 h 116668"/>
                    <a:gd name="connsiteX20" fmla="*/ 25363 w 95815"/>
                    <a:gd name="connsiteY20" fmla="*/ 10991 h 116668"/>
                    <a:gd name="connsiteX21" fmla="*/ 25363 w 95815"/>
                    <a:gd name="connsiteY21" fmla="*/ 10991 h 116668"/>
                    <a:gd name="connsiteX22" fmla="*/ 16909 w 95815"/>
                    <a:gd name="connsiteY22" fmla="*/ 10991 h 116668"/>
                    <a:gd name="connsiteX23" fmla="*/ 16909 w 95815"/>
                    <a:gd name="connsiteY23" fmla="*/ 7327 h 116668"/>
                    <a:gd name="connsiteX24" fmla="*/ 11273 w 95815"/>
                    <a:gd name="connsiteY24" fmla="*/ 7327 h 116668"/>
                    <a:gd name="connsiteX25" fmla="*/ 11273 w 95815"/>
                    <a:gd name="connsiteY25" fmla="*/ 3663 h 116668"/>
                    <a:gd name="connsiteX26" fmla="*/ 5636 w 95815"/>
                    <a:gd name="connsiteY26" fmla="*/ 3663 h 116668"/>
                    <a:gd name="connsiteX27" fmla="*/ 5636 w 95815"/>
                    <a:gd name="connsiteY27" fmla="*/ 3663 h 116668"/>
                    <a:gd name="connsiteX28" fmla="*/ 0 w 95815"/>
                    <a:gd name="connsiteY28" fmla="*/ 3663 h 116668"/>
                    <a:gd name="connsiteX29" fmla="*/ 0 w 95815"/>
                    <a:gd name="connsiteY29" fmla="*/ 0 h 1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95815" h="116668">
                      <a:moveTo>
                        <a:pt x="47907" y="116669"/>
                      </a:moveTo>
                      <a:lnTo>
                        <a:pt x="95815" y="0"/>
                      </a:lnTo>
                      <a:lnTo>
                        <a:pt x="95815" y="0"/>
                      </a:lnTo>
                      <a:lnTo>
                        <a:pt x="95815" y="3663"/>
                      </a:lnTo>
                      <a:lnTo>
                        <a:pt x="90179" y="3663"/>
                      </a:lnTo>
                      <a:lnTo>
                        <a:pt x="90179" y="3663"/>
                      </a:lnTo>
                      <a:lnTo>
                        <a:pt x="84543" y="3663"/>
                      </a:lnTo>
                      <a:lnTo>
                        <a:pt x="84543" y="7327"/>
                      </a:lnTo>
                      <a:lnTo>
                        <a:pt x="78907" y="7327"/>
                      </a:lnTo>
                      <a:lnTo>
                        <a:pt x="78907" y="10991"/>
                      </a:lnTo>
                      <a:lnTo>
                        <a:pt x="67634" y="10991"/>
                      </a:lnTo>
                      <a:lnTo>
                        <a:pt x="67634" y="10991"/>
                      </a:lnTo>
                      <a:lnTo>
                        <a:pt x="67634" y="10991"/>
                      </a:lnTo>
                      <a:lnTo>
                        <a:pt x="53544" y="10991"/>
                      </a:lnTo>
                      <a:lnTo>
                        <a:pt x="50726" y="10991"/>
                      </a:lnTo>
                      <a:lnTo>
                        <a:pt x="50726" y="14654"/>
                      </a:lnTo>
                      <a:lnTo>
                        <a:pt x="45090" y="14654"/>
                      </a:lnTo>
                      <a:lnTo>
                        <a:pt x="45090" y="10991"/>
                      </a:lnTo>
                      <a:lnTo>
                        <a:pt x="42271" y="10991"/>
                      </a:lnTo>
                      <a:lnTo>
                        <a:pt x="28181" y="10991"/>
                      </a:lnTo>
                      <a:lnTo>
                        <a:pt x="25363" y="10991"/>
                      </a:lnTo>
                      <a:lnTo>
                        <a:pt x="25363" y="10991"/>
                      </a:lnTo>
                      <a:lnTo>
                        <a:pt x="16909" y="10991"/>
                      </a:lnTo>
                      <a:lnTo>
                        <a:pt x="16909" y="7327"/>
                      </a:lnTo>
                      <a:lnTo>
                        <a:pt x="11273" y="7327"/>
                      </a:lnTo>
                      <a:lnTo>
                        <a:pt x="11273" y="3663"/>
                      </a:lnTo>
                      <a:lnTo>
                        <a:pt x="5636" y="3663"/>
                      </a:lnTo>
                      <a:lnTo>
                        <a:pt x="5636" y="3663"/>
                      </a:lnTo>
                      <a:lnTo>
                        <a:pt x="0" y="36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ihandform: Form 19">
                  <a:extLst>
                    <a:ext uri="{FF2B5EF4-FFF2-40B4-BE49-F238E27FC236}">
                      <a16:creationId xmlns:a16="http://schemas.microsoft.com/office/drawing/2014/main" id="{866938DE-E1E7-4237-8C98-1A163B39BC44}"/>
                    </a:ext>
                  </a:extLst>
                </p:cNvPr>
                <p:cNvSpPr/>
                <p:nvPr/>
              </p:nvSpPr>
              <p:spPr>
                <a:xfrm>
                  <a:off x="9909510" y="2137571"/>
                  <a:ext cx="104269" cy="42271"/>
                </a:xfrm>
                <a:custGeom>
                  <a:avLst/>
                  <a:gdLst>
                    <a:gd name="connsiteX0" fmla="*/ 0 w 104269"/>
                    <a:gd name="connsiteY0" fmla="*/ 0 h 42271"/>
                    <a:gd name="connsiteX1" fmla="*/ 104269 w 104269"/>
                    <a:gd name="connsiteY1" fmla="*/ 0 h 42271"/>
                    <a:gd name="connsiteX2" fmla="*/ 104269 w 104269"/>
                    <a:gd name="connsiteY2" fmla="*/ 42271 h 42271"/>
                    <a:gd name="connsiteX3" fmla="*/ 0 w 104269"/>
                    <a:gd name="connsiteY3" fmla="*/ 42271 h 4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269" h="42271">
                      <a:moveTo>
                        <a:pt x="0" y="0"/>
                      </a:moveTo>
                      <a:lnTo>
                        <a:pt x="104269" y="0"/>
                      </a:lnTo>
                      <a:lnTo>
                        <a:pt x="104269" y="42271"/>
                      </a:lnTo>
                      <a:lnTo>
                        <a:pt x="0" y="42271"/>
                      </a:lnTo>
                      <a:close/>
                    </a:path>
                  </a:pathLst>
                </a:custGeom>
                <a:noFill/>
                <a:ln w="582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ihandform: Form 21">
                  <a:extLst>
                    <a:ext uri="{FF2B5EF4-FFF2-40B4-BE49-F238E27FC236}">
                      <a16:creationId xmlns:a16="http://schemas.microsoft.com/office/drawing/2014/main" id="{26A1B90D-9FC5-4976-82A7-4021120AD6D5}"/>
                    </a:ext>
                  </a:extLst>
                </p:cNvPr>
                <p:cNvSpPr/>
                <p:nvPr/>
              </p:nvSpPr>
              <p:spPr>
                <a:xfrm>
                  <a:off x="9886966" y="2165752"/>
                  <a:ext cx="39453" cy="28180"/>
                </a:xfrm>
                <a:custGeom>
                  <a:avLst/>
                  <a:gdLst>
                    <a:gd name="connsiteX0" fmla="*/ 8454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8454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ihandform: Form 23">
                  <a:extLst>
                    <a:ext uri="{FF2B5EF4-FFF2-40B4-BE49-F238E27FC236}">
                      <a16:creationId xmlns:a16="http://schemas.microsoft.com/office/drawing/2014/main" id="{2AFCE019-7A9F-4681-80CD-114F8156CEB3}"/>
                    </a:ext>
                  </a:extLst>
                </p:cNvPr>
                <p:cNvSpPr/>
                <p:nvPr/>
              </p:nvSpPr>
              <p:spPr>
                <a:xfrm>
                  <a:off x="9805241" y="2199569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6909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ihandform: Form 25">
                  <a:extLst>
                    <a:ext uri="{FF2B5EF4-FFF2-40B4-BE49-F238E27FC236}">
                      <a16:creationId xmlns:a16="http://schemas.microsoft.com/office/drawing/2014/main" id="{7324D0EB-0219-4638-BF4C-E206AABBC842}"/>
                    </a:ext>
                  </a:extLst>
                </p:cNvPr>
                <p:cNvSpPr/>
                <p:nvPr/>
              </p:nvSpPr>
              <p:spPr>
                <a:xfrm>
                  <a:off x="9723516" y="2233386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ihandform: Form 27">
                  <a:extLst>
                    <a:ext uri="{FF2B5EF4-FFF2-40B4-BE49-F238E27FC236}">
                      <a16:creationId xmlns:a16="http://schemas.microsoft.com/office/drawing/2014/main" id="{06C27080-FDF8-4C26-93FD-6CF7AAA304A8}"/>
                    </a:ext>
                  </a:extLst>
                </p:cNvPr>
                <p:cNvSpPr/>
                <p:nvPr/>
              </p:nvSpPr>
              <p:spPr>
                <a:xfrm>
                  <a:off x="9641792" y="2270021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1272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ihandform: Form 28">
                  <a:extLst>
                    <a:ext uri="{FF2B5EF4-FFF2-40B4-BE49-F238E27FC236}">
                      <a16:creationId xmlns:a16="http://schemas.microsoft.com/office/drawing/2014/main" id="{B803D075-51D0-4666-BAC9-3E602A208E6E}"/>
                    </a:ext>
                  </a:extLst>
                </p:cNvPr>
                <p:cNvSpPr/>
                <p:nvPr/>
              </p:nvSpPr>
              <p:spPr>
                <a:xfrm>
                  <a:off x="9560067" y="230383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ihandform: Form 29">
                  <a:extLst>
                    <a:ext uri="{FF2B5EF4-FFF2-40B4-BE49-F238E27FC236}">
                      <a16:creationId xmlns:a16="http://schemas.microsoft.com/office/drawing/2014/main" id="{66E5AE62-B401-4FB1-9D51-6109A9029042}"/>
                    </a:ext>
                  </a:extLst>
                </p:cNvPr>
                <p:cNvSpPr/>
                <p:nvPr/>
              </p:nvSpPr>
              <p:spPr>
                <a:xfrm>
                  <a:off x="9478343" y="2340473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1272 h 28180"/>
                    <a:gd name="connsiteX2" fmla="*/ 33817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ihandform: Form 30">
                  <a:extLst>
                    <a:ext uri="{FF2B5EF4-FFF2-40B4-BE49-F238E27FC236}">
                      <a16:creationId xmlns:a16="http://schemas.microsoft.com/office/drawing/2014/main" id="{687CBA9C-41F8-43D5-9C96-8AF487A91F1E}"/>
                    </a:ext>
                  </a:extLst>
                </p:cNvPr>
                <p:cNvSpPr/>
                <p:nvPr/>
              </p:nvSpPr>
              <p:spPr>
                <a:xfrm>
                  <a:off x="9396618" y="2374290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3817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ihandform: Form 31">
                  <a:extLst>
                    <a:ext uri="{FF2B5EF4-FFF2-40B4-BE49-F238E27FC236}">
                      <a16:creationId xmlns:a16="http://schemas.microsoft.com/office/drawing/2014/main" id="{A7C09036-B2B7-40C6-A731-6FE9B55521EC}"/>
                    </a:ext>
                  </a:extLst>
                </p:cNvPr>
                <p:cNvSpPr/>
                <p:nvPr/>
              </p:nvSpPr>
              <p:spPr>
                <a:xfrm>
                  <a:off x="9314893" y="240810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ihandform: Form 32">
                  <a:extLst>
                    <a:ext uri="{FF2B5EF4-FFF2-40B4-BE49-F238E27FC236}">
                      <a16:creationId xmlns:a16="http://schemas.microsoft.com/office/drawing/2014/main" id="{D16F26F7-2847-45FD-9935-D9BA8AC154E1}"/>
                    </a:ext>
                  </a:extLst>
                </p:cNvPr>
                <p:cNvSpPr/>
                <p:nvPr/>
              </p:nvSpPr>
              <p:spPr>
                <a:xfrm>
                  <a:off x="9230351" y="2441925"/>
                  <a:ext cx="42271" cy="30999"/>
                </a:xfrm>
                <a:custGeom>
                  <a:avLst/>
                  <a:gdLst>
                    <a:gd name="connsiteX0" fmla="*/ 8454 w 42271"/>
                    <a:gd name="connsiteY0" fmla="*/ 30999 h 30999"/>
                    <a:gd name="connsiteX1" fmla="*/ 0 w 42271"/>
                    <a:gd name="connsiteY1" fmla="*/ 14090 h 30999"/>
                    <a:gd name="connsiteX2" fmla="*/ 33817 w 42271"/>
                    <a:gd name="connsiteY2" fmla="*/ 0 h 30999"/>
                    <a:gd name="connsiteX3" fmla="*/ 42271 w 42271"/>
                    <a:gd name="connsiteY3" fmla="*/ 19727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9727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F2363CA6-E9A0-47CB-88FA-BFA06BCA5500}"/>
                    </a:ext>
                  </a:extLst>
                </p:cNvPr>
                <p:cNvSpPr/>
                <p:nvPr/>
              </p:nvSpPr>
              <p:spPr>
                <a:xfrm>
                  <a:off x="9151444" y="2478560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3E4C26D9-AB87-423A-843E-C55C75390DF4}"/>
                    </a:ext>
                  </a:extLst>
                </p:cNvPr>
                <p:cNvSpPr/>
                <p:nvPr/>
              </p:nvSpPr>
              <p:spPr>
                <a:xfrm>
                  <a:off x="9069720" y="2512377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ihandform: Form 35">
                  <a:extLst>
                    <a:ext uri="{FF2B5EF4-FFF2-40B4-BE49-F238E27FC236}">
                      <a16:creationId xmlns:a16="http://schemas.microsoft.com/office/drawing/2014/main" id="{4E561EF7-5F9F-479F-9313-6DDF79DA6D90}"/>
                    </a:ext>
                  </a:extLst>
                </p:cNvPr>
                <p:cNvSpPr/>
                <p:nvPr/>
              </p:nvSpPr>
              <p:spPr>
                <a:xfrm>
                  <a:off x="8987995" y="2549012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ihandform: Form 36">
                  <a:extLst>
                    <a:ext uri="{FF2B5EF4-FFF2-40B4-BE49-F238E27FC236}">
                      <a16:creationId xmlns:a16="http://schemas.microsoft.com/office/drawing/2014/main" id="{579AB25D-81F9-4210-9F40-72800F7C3302}"/>
                    </a:ext>
                  </a:extLst>
                </p:cNvPr>
                <p:cNvSpPr/>
                <p:nvPr/>
              </p:nvSpPr>
              <p:spPr>
                <a:xfrm>
                  <a:off x="8906270" y="2582829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7DF5A7FC-0427-49C3-B7D6-17C27C277FD4}"/>
                    </a:ext>
                  </a:extLst>
                </p:cNvPr>
                <p:cNvSpPr/>
                <p:nvPr/>
              </p:nvSpPr>
              <p:spPr>
                <a:xfrm>
                  <a:off x="8824546" y="2616646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ihandform: Form 38">
                  <a:extLst>
                    <a:ext uri="{FF2B5EF4-FFF2-40B4-BE49-F238E27FC236}">
                      <a16:creationId xmlns:a16="http://schemas.microsoft.com/office/drawing/2014/main" id="{31995931-2DC8-4658-9E47-0AEB3720BC8B}"/>
                    </a:ext>
                  </a:extLst>
                </p:cNvPr>
                <p:cNvSpPr/>
                <p:nvPr/>
              </p:nvSpPr>
              <p:spPr>
                <a:xfrm>
                  <a:off x="8742821" y="2653281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1272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1272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ihandform: Form 39">
                  <a:extLst>
                    <a:ext uri="{FF2B5EF4-FFF2-40B4-BE49-F238E27FC236}">
                      <a16:creationId xmlns:a16="http://schemas.microsoft.com/office/drawing/2014/main" id="{772A9D5C-DA01-484D-B86F-DBD091289E03}"/>
                    </a:ext>
                  </a:extLst>
                </p:cNvPr>
                <p:cNvSpPr/>
                <p:nvPr/>
              </p:nvSpPr>
              <p:spPr>
                <a:xfrm>
                  <a:off x="8661096" y="268709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ihandform: Form 40">
                  <a:extLst>
                    <a:ext uri="{FF2B5EF4-FFF2-40B4-BE49-F238E27FC236}">
                      <a16:creationId xmlns:a16="http://schemas.microsoft.com/office/drawing/2014/main" id="{5C64FFCC-4B6D-45EC-A632-6F2EEC78D792}"/>
                    </a:ext>
                  </a:extLst>
                </p:cNvPr>
                <p:cNvSpPr/>
                <p:nvPr/>
              </p:nvSpPr>
              <p:spPr>
                <a:xfrm>
                  <a:off x="8579372" y="2720916"/>
                  <a:ext cx="36635" cy="30998"/>
                </a:xfrm>
                <a:custGeom>
                  <a:avLst/>
                  <a:gdLst>
                    <a:gd name="connsiteX0" fmla="*/ 5636 w 36635"/>
                    <a:gd name="connsiteY0" fmla="*/ 30999 h 30998"/>
                    <a:gd name="connsiteX1" fmla="*/ 0 w 36635"/>
                    <a:gd name="connsiteY1" fmla="*/ 16908 h 30998"/>
                    <a:gd name="connsiteX2" fmla="*/ 30999 w 36635"/>
                    <a:gd name="connsiteY2" fmla="*/ 0 h 30998"/>
                    <a:gd name="connsiteX3" fmla="*/ 36635 w 36635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0998">
                      <a:moveTo>
                        <a:pt x="5636" y="30999"/>
                      </a:moveTo>
                      <a:lnTo>
                        <a:pt x="0" y="16908"/>
                      </a:lnTo>
                      <a:lnTo>
                        <a:pt x="30999" y="0"/>
                      </a:lnTo>
                      <a:lnTo>
                        <a:pt x="36635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ihandform: Form 41">
                  <a:extLst>
                    <a:ext uri="{FF2B5EF4-FFF2-40B4-BE49-F238E27FC236}">
                      <a16:creationId xmlns:a16="http://schemas.microsoft.com/office/drawing/2014/main" id="{8BA0267E-BABB-4B3B-BBBA-37E7203D03F8}"/>
                    </a:ext>
                  </a:extLst>
                </p:cNvPr>
                <p:cNvSpPr/>
                <p:nvPr/>
              </p:nvSpPr>
              <p:spPr>
                <a:xfrm>
                  <a:off x="8494829" y="2754733"/>
                  <a:ext cx="39453" cy="30999"/>
                </a:xfrm>
                <a:custGeom>
                  <a:avLst/>
                  <a:gdLst>
                    <a:gd name="connsiteX0" fmla="*/ 8454 w 39453"/>
                    <a:gd name="connsiteY0" fmla="*/ 30999 h 30999"/>
                    <a:gd name="connsiteX1" fmla="*/ 0 w 39453"/>
                    <a:gd name="connsiteY1" fmla="*/ 16909 h 30999"/>
                    <a:gd name="connsiteX2" fmla="*/ 36635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8454" y="30999"/>
                      </a:moveTo>
                      <a:lnTo>
                        <a:pt x="0" y="16909"/>
                      </a:lnTo>
                      <a:lnTo>
                        <a:pt x="36635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ihandform: Form 42">
                  <a:extLst>
                    <a:ext uri="{FF2B5EF4-FFF2-40B4-BE49-F238E27FC236}">
                      <a16:creationId xmlns:a16="http://schemas.microsoft.com/office/drawing/2014/main" id="{8E492F6A-8B7E-42D9-B747-0861C09F815D}"/>
                    </a:ext>
                  </a:extLst>
                </p:cNvPr>
                <p:cNvSpPr/>
                <p:nvPr/>
              </p:nvSpPr>
              <p:spPr>
                <a:xfrm>
                  <a:off x="8413104" y="2791368"/>
                  <a:ext cx="39453" cy="30998"/>
                </a:xfrm>
                <a:custGeom>
                  <a:avLst/>
                  <a:gdLst>
                    <a:gd name="connsiteX0" fmla="*/ 8454 w 39453"/>
                    <a:gd name="connsiteY0" fmla="*/ 30999 h 30998"/>
                    <a:gd name="connsiteX1" fmla="*/ 0 w 39453"/>
                    <a:gd name="connsiteY1" fmla="*/ 14090 h 30998"/>
                    <a:gd name="connsiteX2" fmla="*/ 33817 w 39453"/>
                    <a:gd name="connsiteY2" fmla="*/ 0 h 30998"/>
                    <a:gd name="connsiteX3" fmla="*/ 39453 w 39453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ihandform: Form 43">
                  <a:extLst>
                    <a:ext uri="{FF2B5EF4-FFF2-40B4-BE49-F238E27FC236}">
                      <a16:creationId xmlns:a16="http://schemas.microsoft.com/office/drawing/2014/main" id="{8D693317-E71B-4442-9D33-2FCB135F6891}"/>
                    </a:ext>
                  </a:extLst>
                </p:cNvPr>
                <p:cNvSpPr/>
                <p:nvPr/>
              </p:nvSpPr>
              <p:spPr>
                <a:xfrm>
                  <a:off x="8331380" y="2825185"/>
                  <a:ext cx="39453" cy="30999"/>
                </a:xfrm>
                <a:custGeom>
                  <a:avLst/>
                  <a:gdLst>
                    <a:gd name="connsiteX0" fmla="*/ 8454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ihandform: Form 44">
                  <a:extLst>
                    <a:ext uri="{FF2B5EF4-FFF2-40B4-BE49-F238E27FC236}">
                      <a16:creationId xmlns:a16="http://schemas.microsoft.com/office/drawing/2014/main" id="{074D7F1D-29A7-4A18-84C2-7CDDCB5CF374}"/>
                    </a:ext>
                  </a:extLst>
                </p:cNvPr>
                <p:cNvSpPr/>
                <p:nvPr/>
              </p:nvSpPr>
              <p:spPr>
                <a:xfrm>
                  <a:off x="8249655" y="2861820"/>
                  <a:ext cx="42271" cy="30998"/>
                </a:xfrm>
                <a:custGeom>
                  <a:avLst/>
                  <a:gdLst>
                    <a:gd name="connsiteX0" fmla="*/ 8454 w 42271"/>
                    <a:gd name="connsiteY0" fmla="*/ 30999 h 30998"/>
                    <a:gd name="connsiteX1" fmla="*/ 0 w 42271"/>
                    <a:gd name="connsiteY1" fmla="*/ 14090 h 30998"/>
                    <a:gd name="connsiteX2" fmla="*/ 33817 w 42271"/>
                    <a:gd name="connsiteY2" fmla="*/ 0 h 30998"/>
                    <a:gd name="connsiteX3" fmla="*/ 42271 w 42271"/>
                    <a:gd name="connsiteY3" fmla="*/ 14090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ihandform: Form 45">
                  <a:extLst>
                    <a:ext uri="{FF2B5EF4-FFF2-40B4-BE49-F238E27FC236}">
                      <a16:creationId xmlns:a16="http://schemas.microsoft.com/office/drawing/2014/main" id="{1032B70F-6125-410D-989E-541D888297E3}"/>
                    </a:ext>
                  </a:extLst>
                </p:cNvPr>
                <p:cNvSpPr/>
                <p:nvPr/>
              </p:nvSpPr>
              <p:spPr>
                <a:xfrm>
                  <a:off x="8167930" y="2895637"/>
                  <a:ext cx="42271" cy="30998"/>
                </a:xfrm>
                <a:custGeom>
                  <a:avLst/>
                  <a:gdLst>
                    <a:gd name="connsiteX0" fmla="*/ 8454 w 42271"/>
                    <a:gd name="connsiteY0" fmla="*/ 30999 h 30998"/>
                    <a:gd name="connsiteX1" fmla="*/ 0 w 42271"/>
                    <a:gd name="connsiteY1" fmla="*/ 14090 h 30998"/>
                    <a:gd name="connsiteX2" fmla="*/ 33817 w 42271"/>
                    <a:gd name="connsiteY2" fmla="*/ 0 h 30998"/>
                    <a:gd name="connsiteX3" fmla="*/ 42271 w 42271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ihandform: Form 46">
                  <a:extLst>
                    <a:ext uri="{FF2B5EF4-FFF2-40B4-BE49-F238E27FC236}">
                      <a16:creationId xmlns:a16="http://schemas.microsoft.com/office/drawing/2014/main" id="{9FA45FAB-0B4E-474B-BFDD-5AEDA70F3165}"/>
                    </a:ext>
                  </a:extLst>
                </p:cNvPr>
                <p:cNvSpPr/>
                <p:nvPr/>
              </p:nvSpPr>
              <p:spPr>
                <a:xfrm>
                  <a:off x="8086206" y="2929454"/>
                  <a:ext cx="42271" cy="30999"/>
                </a:xfrm>
                <a:custGeom>
                  <a:avLst/>
                  <a:gdLst>
                    <a:gd name="connsiteX0" fmla="*/ 8454 w 42271"/>
                    <a:gd name="connsiteY0" fmla="*/ 30999 h 30999"/>
                    <a:gd name="connsiteX1" fmla="*/ 0 w 42271"/>
                    <a:gd name="connsiteY1" fmla="*/ 14090 h 30999"/>
                    <a:gd name="connsiteX2" fmla="*/ 33817 w 42271"/>
                    <a:gd name="connsiteY2" fmla="*/ 0 h 30999"/>
                    <a:gd name="connsiteX3" fmla="*/ 42271 w 42271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ihandform: Form 47">
                  <a:extLst>
                    <a:ext uri="{FF2B5EF4-FFF2-40B4-BE49-F238E27FC236}">
                      <a16:creationId xmlns:a16="http://schemas.microsoft.com/office/drawing/2014/main" id="{E49215A2-73C1-43CC-8294-65E323ECA72C}"/>
                    </a:ext>
                  </a:extLst>
                </p:cNvPr>
                <p:cNvSpPr/>
                <p:nvPr/>
              </p:nvSpPr>
              <p:spPr>
                <a:xfrm>
                  <a:off x="8004481" y="2966089"/>
                  <a:ext cx="42271" cy="28180"/>
                </a:xfrm>
                <a:custGeom>
                  <a:avLst/>
                  <a:gdLst>
                    <a:gd name="connsiteX0" fmla="*/ 8454 w 42271"/>
                    <a:gd name="connsiteY0" fmla="*/ 28181 h 28180"/>
                    <a:gd name="connsiteX1" fmla="*/ 0 w 42271"/>
                    <a:gd name="connsiteY1" fmla="*/ 11272 h 28180"/>
                    <a:gd name="connsiteX2" fmla="*/ 33817 w 42271"/>
                    <a:gd name="connsiteY2" fmla="*/ 0 h 28180"/>
                    <a:gd name="connsiteX3" fmla="*/ 42271 w 42271"/>
                    <a:gd name="connsiteY3" fmla="*/ 16908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28180">
                      <a:moveTo>
                        <a:pt x="8454" y="28181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42271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A76E5E2-DA0D-4F14-8852-8F1DAC424E4E}"/>
                    </a:ext>
                  </a:extLst>
                </p:cNvPr>
                <p:cNvSpPr/>
                <p:nvPr/>
              </p:nvSpPr>
              <p:spPr>
                <a:xfrm>
                  <a:off x="7950937" y="2999906"/>
                  <a:ext cx="14090" cy="19726"/>
                </a:xfrm>
                <a:custGeom>
                  <a:avLst/>
                  <a:gdLst>
                    <a:gd name="connsiteX0" fmla="*/ 8454 w 14090"/>
                    <a:gd name="connsiteY0" fmla="*/ 19727 h 19726"/>
                    <a:gd name="connsiteX1" fmla="*/ 14090 w 14090"/>
                    <a:gd name="connsiteY1" fmla="*/ 16909 h 19726"/>
                    <a:gd name="connsiteX2" fmla="*/ 5636 w 14090"/>
                    <a:gd name="connsiteY2" fmla="*/ 0 h 19726"/>
                    <a:gd name="connsiteX3" fmla="*/ 0 w 14090"/>
                    <a:gd name="connsiteY3" fmla="*/ 2818 h 19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0" h="19726">
                      <a:moveTo>
                        <a:pt x="8454" y="19727"/>
                      </a:moveTo>
                      <a:lnTo>
                        <a:pt x="14090" y="16909"/>
                      </a:lnTo>
                      <a:lnTo>
                        <a:pt x="5636" y="0"/>
                      </a:lnTo>
                      <a:lnTo>
                        <a:pt x="0" y="281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ihandform: Form 49">
                  <a:extLst>
                    <a:ext uri="{FF2B5EF4-FFF2-40B4-BE49-F238E27FC236}">
                      <a16:creationId xmlns:a16="http://schemas.microsoft.com/office/drawing/2014/main" id="{89F28B64-7F09-4130-B623-5A50FE8BEDB2}"/>
                    </a:ext>
                  </a:extLst>
                </p:cNvPr>
                <p:cNvSpPr/>
                <p:nvPr/>
              </p:nvSpPr>
              <p:spPr>
                <a:xfrm>
                  <a:off x="10008144" y="2174206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30999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ihandform: Form 50">
                  <a:extLst>
                    <a:ext uri="{FF2B5EF4-FFF2-40B4-BE49-F238E27FC236}">
                      <a16:creationId xmlns:a16="http://schemas.microsoft.com/office/drawing/2014/main" id="{CD6434CA-31BB-4BE8-8802-582BC3BFC38F}"/>
                    </a:ext>
                  </a:extLst>
                </p:cNvPr>
                <p:cNvSpPr/>
                <p:nvPr/>
              </p:nvSpPr>
              <p:spPr>
                <a:xfrm>
                  <a:off x="10084232" y="2222114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ihandform: Form 51">
                  <a:extLst>
                    <a:ext uri="{FF2B5EF4-FFF2-40B4-BE49-F238E27FC236}">
                      <a16:creationId xmlns:a16="http://schemas.microsoft.com/office/drawing/2014/main" id="{8FBEABBD-B0CF-4618-A8EC-F4EFDFE57091}"/>
                    </a:ext>
                  </a:extLst>
                </p:cNvPr>
                <p:cNvSpPr/>
                <p:nvPr/>
              </p:nvSpPr>
              <p:spPr>
                <a:xfrm>
                  <a:off x="10160321" y="2267203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11272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ihandform: Form 52">
                  <a:extLst>
                    <a:ext uri="{FF2B5EF4-FFF2-40B4-BE49-F238E27FC236}">
                      <a16:creationId xmlns:a16="http://schemas.microsoft.com/office/drawing/2014/main" id="{7D093053-AE1F-4B92-B9CE-E5126E0ADD70}"/>
                    </a:ext>
                  </a:extLst>
                </p:cNvPr>
                <p:cNvSpPr/>
                <p:nvPr/>
              </p:nvSpPr>
              <p:spPr>
                <a:xfrm>
                  <a:off x="10239227" y="2309474"/>
                  <a:ext cx="36635" cy="36635"/>
                </a:xfrm>
                <a:custGeom>
                  <a:avLst/>
                  <a:gdLst>
                    <a:gd name="connsiteX0" fmla="*/ 36635 w 36635"/>
                    <a:gd name="connsiteY0" fmla="*/ 19727 h 36635"/>
                    <a:gd name="connsiteX1" fmla="*/ 28181 w 36635"/>
                    <a:gd name="connsiteY1" fmla="*/ 36635 h 36635"/>
                    <a:gd name="connsiteX2" fmla="*/ 0 w 36635"/>
                    <a:gd name="connsiteY2" fmla="*/ 16909 h 36635"/>
                    <a:gd name="connsiteX3" fmla="*/ 8454 w 36635"/>
                    <a:gd name="connsiteY3" fmla="*/ 0 h 3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6635">
                      <a:moveTo>
                        <a:pt x="36635" y="19727"/>
                      </a:moveTo>
                      <a:lnTo>
                        <a:pt x="28181" y="36635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ihandform: Form 53">
                  <a:extLst>
                    <a:ext uri="{FF2B5EF4-FFF2-40B4-BE49-F238E27FC236}">
                      <a16:creationId xmlns:a16="http://schemas.microsoft.com/office/drawing/2014/main" id="{B0A88854-26A2-416A-A509-E7FD9A8CEC70}"/>
                    </a:ext>
                  </a:extLst>
                </p:cNvPr>
                <p:cNvSpPr/>
                <p:nvPr/>
              </p:nvSpPr>
              <p:spPr>
                <a:xfrm>
                  <a:off x="10315315" y="2354564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28181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28181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ihandform: Form 54">
                  <a:extLst>
                    <a:ext uri="{FF2B5EF4-FFF2-40B4-BE49-F238E27FC236}">
                      <a16:creationId xmlns:a16="http://schemas.microsoft.com/office/drawing/2014/main" id="{253CE670-E451-4174-A402-E62617330602}"/>
                    </a:ext>
                  </a:extLst>
                </p:cNvPr>
                <p:cNvSpPr/>
                <p:nvPr/>
              </p:nvSpPr>
              <p:spPr>
                <a:xfrm>
                  <a:off x="10391404" y="2402471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ihandform: Form 55">
                  <a:extLst>
                    <a:ext uri="{FF2B5EF4-FFF2-40B4-BE49-F238E27FC236}">
                      <a16:creationId xmlns:a16="http://schemas.microsoft.com/office/drawing/2014/main" id="{4D2C558A-A573-466A-92B6-B8A96480C94C}"/>
                    </a:ext>
                  </a:extLst>
                </p:cNvPr>
                <p:cNvSpPr/>
                <p:nvPr/>
              </p:nvSpPr>
              <p:spPr>
                <a:xfrm>
                  <a:off x="10467492" y="2447561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ihandform: Form 56">
                  <a:extLst>
                    <a:ext uri="{FF2B5EF4-FFF2-40B4-BE49-F238E27FC236}">
                      <a16:creationId xmlns:a16="http://schemas.microsoft.com/office/drawing/2014/main" id="{0CCAC466-4444-42D8-911D-BBE332222C14}"/>
                    </a:ext>
                  </a:extLst>
                </p:cNvPr>
                <p:cNvSpPr/>
                <p:nvPr/>
              </p:nvSpPr>
              <p:spPr>
                <a:xfrm>
                  <a:off x="10543581" y="2492650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ihandform: Form 57">
                  <a:extLst>
                    <a:ext uri="{FF2B5EF4-FFF2-40B4-BE49-F238E27FC236}">
                      <a16:creationId xmlns:a16="http://schemas.microsoft.com/office/drawing/2014/main" id="{470E09E8-739B-483C-82F1-79C4BFB30F4E}"/>
                    </a:ext>
                  </a:extLst>
                </p:cNvPr>
                <p:cNvSpPr/>
                <p:nvPr/>
              </p:nvSpPr>
              <p:spPr>
                <a:xfrm>
                  <a:off x="10619669" y="2537740"/>
                  <a:ext cx="39453" cy="30998"/>
                </a:xfrm>
                <a:custGeom>
                  <a:avLst/>
                  <a:gdLst>
                    <a:gd name="connsiteX0" fmla="*/ 39453 w 39453"/>
                    <a:gd name="connsiteY0" fmla="*/ 16908 h 30998"/>
                    <a:gd name="connsiteX1" fmla="*/ 30999 w 39453"/>
                    <a:gd name="connsiteY1" fmla="*/ 30999 h 30998"/>
                    <a:gd name="connsiteX2" fmla="*/ 0 w 39453"/>
                    <a:gd name="connsiteY2" fmla="*/ 14090 h 30998"/>
                    <a:gd name="connsiteX3" fmla="*/ 11272 w 39453"/>
                    <a:gd name="connsiteY3" fmla="*/ 0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8">
                      <a:moveTo>
                        <a:pt x="39453" y="16908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C9FC1D41-E3C4-4A12-B99C-608411953157}"/>
                    </a:ext>
                  </a:extLst>
                </p:cNvPr>
                <p:cNvSpPr/>
                <p:nvPr/>
              </p:nvSpPr>
              <p:spPr>
                <a:xfrm>
                  <a:off x="10698576" y="2582829"/>
                  <a:ext cx="36635" cy="33817"/>
                </a:xfrm>
                <a:custGeom>
                  <a:avLst/>
                  <a:gdLst>
                    <a:gd name="connsiteX0" fmla="*/ 36635 w 36635"/>
                    <a:gd name="connsiteY0" fmla="*/ 16909 h 33817"/>
                    <a:gd name="connsiteX1" fmla="*/ 28181 w 36635"/>
                    <a:gd name="connsiteY1" fmla="*/ 33817 h 33817"/>
                    <a:gd name="connsiteX2" fmla="*/ 0 w 36635"/>
                    <a:gd name="connsiteY2" fmla="*/ 14090 h 33817"/>
                    <a:gd name="connsiteX3" fmla="*/ 8454 w 36635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3817">
                      <a:moveTo>
                        <a:pt x="36635" y="16909"/>
                      </a:moveTo>
                      <a:lnTo>
                        <a:pt x="28181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ihandform: Form 59">
                  <a:extLst>
                    <a:ext uri="{FF2B5EF4-FFF2-40B4-BE49-F238E27FC236}">
                      <a16:creationId xmlns:a16="http://schemas.microsoft.com/office/drawing/2014/main" id="{D67721C0-AC96-4777-A941-C5DC2A80E5D7}"/>
                    </a:ext>
                  </a:extLst>
                </p:cNvPr>
                <p:cNvSpPr/>
                <p:nvPr/>
              </p:nvSpPr>
              <p:spPr>
                <a:xfrm>
                  <a:off x="10774664" y="2625100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28181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28181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ihandform: Form 60">
                  <a:extLst>
                    <a:ext uri="{FF2B5EF4-FFF2-40B4-BE49-F238E27FC236}">
                      <a16:creationId xmlns:a16="http://schemas.microsoft.com/office/drawing/2014/main" id="{1E537371-2089-4887-90CA-3E3277980498}"/>
                    </a:ext>
                  </a:extLst>
                </p:cNvPr>
                <p:cNvSpPr/>
                <p:nvPr/>
              </p:nvSpPr>
              <p:spPr>
                <a:xfrm>
                  <a:off x="10850753" y="2670190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30999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ihandform: Form 61">
                  <a:extLst>
                    <a:ext uri="{FF2B5EF4-FFF2-40B4-BE49-F238E27FC236}">
                      <a16:creationId xmlns:a16="http://schemas.microsoft.com/office/drawing/2014/main" id="{A583EC37-9F0C-44F8-ACAF-08AB5AD8F687}"/>
                    </a:ext>
                  </a:extLst>
                </p:cNvPr>
                <p:cNvSpPr/>
                <p:nvPr/>
              </p:nvSpPr>
              <p:spPr>
                <a:xfrm>
                  <a:off x="10926841" y="2718097"/>
                  <a:ext cx="42271" cy="33817"/>
                </a:xfrm>
                <a:custGeom>
                  <a:avLst/>
                  <a:gdLst>
                    <a:gd name="connsiteX0" fmla="*/ 42271 w 42271"/>
                    <a:gd name="connsiteY0" fmla="*/ 16909 h 33817"/>
                    <a:gd name="connsiteX1" fmla="*/ 30999 w 42271"/>
                    <a:gd name="connsiteY1" fmla="*/ 33817 h 33817"/>
                    <a:gd name="connsiteX2" fmla="*/ 0 w 42271"/>
                    <a:gd name="connsiteY2" fmla="*/ 14090 h 33817"/>
                    <a:gd name="connsiteX3" fmla="*/ 8454 w 42271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3817">
                      <a:moveTo>
                        <a:pt x="42271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ihandform: Form 62">
                  <a:extLst>
                    <a:ext uri="{FF2B5EF4-FFF2-40B4-BE49-F238E27FC236}">
                      <a16:creationId xmlns:a16="http://schemas.microsoft.com/office/drawing/2014/main" id="{26297B67-2FF9-4FAF-BC87-EE97DEE18F87}"/>
                    </a:ext>
                  </a:extLst>
                </p:cNvPr>
                <p:cNvSpPr/>
                <p:nvPr/>
              </p:nvSpPr>
              <p:spPr>
                <a:xfrm>
                  <a:off x="11002930" y="2760369"/>
                  <a:ext cx="42271" cy="33817"/>
                </a:xfrm>
                <a:custGeom>
                  <a:avLst/>
                  <a:gdLst>
                    <a:gd name="connsiteX0" fmla="*/ 42271 w 42271"/>
                    <a:gd name="connsiteY0" fmla="*/ 19727 h 33817"/>
                    <a:gd name="connsiteX1" fmla="*/ 33817 w 42271"/>
                    <a:gd name="connsiteY1" fmla="*/ 33817 h 33817"/>
                    <a:gd name="connsiteX2" fmla="*/ 0 w 42271"/>
                    <a:gd name="connsiteY2" fmla="*/ 16909 h 33817"/>
                    <a:gd name="connsiteX3" fmla="*/ 8454 w 42271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3817">
                      <a:moveTo>
                        <a:pt x="42271" y="19727"/>
                      </a:moveTo>
                      <a:lnTo>
                        <a:pt x="33817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ihandform: Form 63">
                  <a:extLst>
                    <a:ext uri="{FF2B5EF4-FFF2-40B4-BE49-F238E27FC236}">
                      <a16:creationId xmlns:a16="http://schemas.microsoft.com/office/drawing/2014/main" id="{F584AE69-6BAE-46FE-A282-B2E4074712FD}"/>
                    </a:ext>
                  </a:extLst>
                </p:cNvPr>
                <p:cNvSpPr/>
                <p:nvPr/>
              </p:nvSpPr>
              <p:spPr>
                <a:xfrm>
                  <a:off x="11079018" y="2808276"/>
                  <a:ext cx="42271" cy="30999"/>
                </a:xfrm>
                <a:custGeom>
                  <a:avLst/>
                  <a:gdLst>
                    <a:gd name="connsiteX0" fmla="*/ 42271 w 42271"/>
                    <a:gd name="connsiteY0" fmla="*/ 16909 h 30999"/>
                    <a:gd name="connsiteX1" fmla="*/ 30999 w 42271"/>
                    <a:gd name="connsiteY1" fmla="*/ 30999 h 30999"/>
                    <a:gd name="connsiteX2" fmla="*/ 0 w 42271"/>
                    <a:gd name="connsiteY2" fmla="*/ 14090 h 30999"/>
                    <a:gd name="connsiteX3" fmla="*/ 11272 w 42271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42271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ihandform: Form 64">
                  <a:extLst>
                    <a:ext uri="{FF2B5EF4-FFF2-40B4-BE49-F238E27FC236}">
                      <a16:creationId xmlns:a16="http://schemas.microsoft.com/office/drawing/2014/main" id="{46B33FAE-F77B-4FBC-AFD6-458B92FEF091}"/>
                    </a:ext>
                  </a:extLst>
                </p:cNvPr>
                <p:cNvSpPr/>
                <p:nvPr/>
              </p:nvSpPr>
              <p:spPr>
                <a:xfrm>
                  <a:off x="11157925" y="2853366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ihandform: Form 65">
                  <a:extLst>
                    <a:ext uri="{FF2B5EF4-FFF2-40B4-BE49-F238E27FC236}">
                      <a16:creationId xmlns:a16="http://schemas.microsoft.com/office/drawing/2014/main" id="{FD96EC23-F05D-47AC-821A-7B404B65FC81}"/>
                    </a:ext>
                  </a:extLst>
                </p:cNvPr>
                <p:cNvSpPr/>
                <p:nvPr/>
              </p:nvSpPr>
              <p:spPr>
                <a:xfrm>
                  <a:off x="11234013" y="2895637"/>
                  <a:ext cx="39453" cy="33816"/>
                </a:xfrm>
                <a:custGeom>
                  <a:avLst/>
                  <a:gdLst>
                    <a:gd name="connsiteX0" fmla="*/ 39454 w 39453"/>
                    <a:gd name="connsiteY0" fmla="*/ 19727 h 33816"/>
                    <a:gd name="connsiteX1" fmla="*/ 30999 w 39453"/>
                    <a:gd name="connsiteY1" fmla="*/ 33817 h 33816"/>
                    <a:gd name="connsiteX2" fmla="*/ 0 w 39453"/>
                    <a:gd name="connsiteY2" fmla="*/ 16908 h 33816"/>
                    <a:gd name="connsiteX3" fmla="*/ 8454 w 39453"/>
                    <a:gd name="connsiteY3" fmla="*/ 0 h 3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6">
                      <a:moveTo>
                        <a:pt x="39454" y="19727"/>
                      </a:moveTo>
                      <a:lnTo>
                        <a:pt x="30999" y="33817"/>
                      </a:lnTo>
                      <a:lnTo>
                        <a:pt x="0" y="16908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ihandform: Form 66">
                  <a:extLst>
                    <a:ext uri="{FF2B5EF4-FFF2-40B4-BE49-F238E27FC236}">
                      <a16:creationId xmlns:a16="http://schemas.microsoft.com/office/drawing/2014/main" id="{D3A9985D-CC6D-43E3-9B91-0853685214F3}"/>
                    </a:ext>
                  </a:extLst>
                </p:cNvPr>
                <p:cNvSpPr/>
                <p:nvPr/>
              </p:nvSpPr>
              <p:spPr>
                <a:xfrm>
                  <a:off x="11310101" y="2940727"/>
                  <a:ext cx="39453" cy="33817"/>
                </a:xfrm>
                <a:custGeom>
                  <a:avLst/>
                  <a:gdLst>
                    <a:gd name="connsiteX0" fmla="*/ 39454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8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4" y="19727"/>
                      </a:moveTo>
                      <a:lnTo>
                        <a:pt x="30999" y="33817"/>
                      </a:lnTo>
                      <a:lnTo>
                        <a:pt x="0" y="16908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ihandform: Form 67">
                  <a:extLst>
                    <a:ext uri="{FF2B5EF4-FFF2-40B4-BE49-F238E27FC236}">
                      <a16:creationId xmlns:a16="http://schemas.microsoft.com/office/drawing/2014/main" id="{E6812295-1C9C-4C70-80EA-AA2743E579BE}"/>
                    </a:ext>
                  </a:extLst>
                </p:cNvPr>
                <p:cNvSpPr/>
                <p:nvPr/>
              </p:nvSpPr>
              <p:spPr>
                <a:xfrm>
                  <a:off x="11386190" y="2988634"/>
                  <a:ext cx="30998" cy="25362"/>
                </a:xfrm>
                <a:custGeom>
                  <a:avLst/>
                  <a:gdLst>
                    <a:gd name="connsiteX0" fmla="*/ 30999 w 30998"/>
                    <a:gd name="connsiteY0" fmla="*/ 8454 h 25362"/>
                    <a:gd name="connsiteX1" fmla="*/ 8454 w 30998"/>
                    <a:gd name="connsiteY1" fmla="*/ 0 h 25362"/>
                    <a:gd name="connsiteX2" fmla="*/ 0 w 30998"/>
                    <a:gd name="connsiteY2" fmla="*/ 14090 h 25362"/>
                    <a:gd name="connsiteX3" fmla="*/ 22544 w 30998"/>
                    <a:gd name="connsiteY3" fmla="*/ 25363 h 2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98" h="25362">
                      <a:moveTo>
                        <a:pt x="30999" y="8454"/>
                      </a:moveTo>
                      <a:lnTo>
                        <a:pt x="8454" y="0"/>
                      </a:lnTo>
                      <a:lnTo>
                        <a:pt x="0" y="14090"/>
                      </a:lnTo>
                      <a:lnTo>
                        <a:pt x="22544" y="25363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9" name="Bildplatzhalter 10">
                  <a:extLst>
                    <a:ext uri="{FF2B5EF4-FFF2-40B4-BE49-F238E27FC236}">
                      <a16:creationId xmlns:a16="http://schemas.microsoft.com/office/drawing/2014/main" id="{87AA8881-0AE6-46F5-830E-DE72E8751ABA}"/>
                    </a:ext>
                  </a:extLst>
                </p:cNvPr>
                <p:cNvGrpSpPr/>
                <p:nvPr/>
              </p:nvGrpSpPr>
              <p:grpSpPr>
                <a:xfrm>
                  <a:off x="7893167" y="3601851"/>
                  <a:ext cx="3542339" cy="651835"/>
                  <a:chOff x="7893167" y="3601851"/>
                  <a:chExt cx="3542339" cy="651835"/>
                </a:xfrm>
                <a:solidFill>
                  <a:schemeClr val="accent1"/>
                </a:solidFill>
              </p:grpSpPr>
              <p:sp>
                <p:nvSpPr>
                  <p:cNvPr id="70" name="Freihandform: Form 69">
                    <a:extLst>
                      <a:ext uri="{FF2B5EF4-FFF2-40B4-BE49-F238E27FC236}">
                        <a16:creationId xmlns:a16="http://schemas.microsoft.com/office/drawing/2014/main" id="{3A483F85-7DCC-438F-BD15-75656BE241F3}"/>
                      </a:ext>
                    </a:extLst>
                  </p:cNvPr>
                  <p:cNvSpPr/>
                  <p:nvPr/>
                </p:nvSpPr>
                <p:spPr>
                  <a:xfrm>
                    <a:off x="9276725" y="3996847"/>
                    <a:ext cx="160844" cy="239896"/>
                  </a:xfrm>
                  <a:custGeom>
                    <a:avLst/>
                    <a:gdLst>
                      <a:gd name="connsiteX0" fmla="*/ 66913 w 160844"/>
                      <a:gd name="connsiteY0" fmla="*/ 228647 h 239896"/>
                      <a:gd name="connsiteX1" fmla="*/ 1815 w 160844"/>
                      <a:gd name="connsiteY1" fmla="*/ 68580 h 239896"/>
                      <a:gd name="connsiteX2" fmla="*/ 93966 w 160844"/>
                      <a:gd name="connsiteY2" fmla="*/ 11372 h 239896"/>
                      <a:gd name="connsiteX3" fmla="*/ 159064 w 160844"/>
                      <a:gd name="connsiteY3" fmla="*/ 171440 h 239896"/>
                      <a:gd name="connsiteX4" fmla="*/ 66913 w 160844"/>
                      <a:gd name="connsiteY4" fmla="*/ 228647 h 239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844" h="239896">
                        <a:moveTo>
                          <a:pt x="66913" y="228647"/>
                        </a:moveTo>
                        <a:cubicBezTo>
                          <a:pt x="23514" y="192857"/>
                          <a:pt x="-8049" y="120996"/>
                          <a:pt x="1815" y="68580"/>
                        </a:cubicBezTo>
                        <a:cubicBezTo>
                          <a:pt x="10833" y="8554"/>
                          <a:pt x="51413" y="-16527"/>
                          <a:pt x="93966" y="11372"/>
                        </a:cubicBezTo>
                        <a:cubicBezTo>
                          <a:pt x="136519" y="39271"/>
                          <a:pt x="168927" y="119023"/>
                          <a:pt x="159064" y="171440"/>
                        </a:cubicBezTo>
                        <a:cubicBezTo>
                          <a:pt x="150046" y="231465"/>
                          <a:pt x="109466" y="256264"/>
                          <a:pt x="66913" y="228647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ihandform: Form 70">
                    <a:extLst>
                      <a:ext uri="{FF2B5EF4-FFF2-40B4-BE49-F238E27FC236}">
                        <a16:creationId xmlns:a16="http://schemas.microsoft.com/office/drawing/2014/main" id="{7B262EFA-DDC6-4DB6-B3DF-CD3D6E90A89A}"/>
                      </a:ext>
                    </a:extLst>
                  </p:cNvPr>
                  <p:cNvSpPr/>
                  <p:nvPr/>
                </p:nvSpPr>
                <p:spPr>
                  <a:xfrm>
                    <a:off x="9642618" y="4009710"/>
                    <a:ext cx="157288" cy="243976"/>
                  </a:xfrm>
                  <a:custGeom>
                    <a:avLst/>
                    <a:gdLst>
                      <a:gd name="connsiteX0" fmla="*/ 54972 w 157288"/>
                      <a:gd name="connsiteY0" fmla="*/ 59098 h 243976"/>
                      <a:gd name="connsiteX1" fmla="*/ 154169 w 157288"/>
                      <a:gd name="connsiteY1" fmla="*/ 17109 h 243976"/>
                      <a:gd name="connsiteX2" fmla="*/ 102316 w 157288"/>
                      <a:gd name="connsiteY2" fmla="*/ 184503 h 243976"/>
                      <a:gd name="connsiteX3" fmla="*/ 3119 w 157288"/>
                      <a:gd name="connsiteY3" fmla="*/ 226493 h 243976"/>
                      <a:gd name="connsiteX4" fmla="*/ 54972 w 157288"/>
                      <a:gd name="connsiteY4" fmla="*/ 59098 h 243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88" h="243976">
                        <a:moveTo>
                          <a:pt x="54972" y="59098"/>
                        </a:moveTo>
                        <a:cubicBezTo>
                          <a:pt x="98935" y="4145"/>
                          <a:pt x="145433" y="-18399"/>
                          <a:pt x="154169" y="17109"/>
                        </a:cubicBezTo>
                        <a:cubicBezTo>
                          <a:pt x="166005" y="54307"/>
                          <a:pt x="143179" y="127860"/>
                          <a:pt x="102316" y="184503"/>
                        </a:cubicBezTo>
                        <a:cubicBezTo>
                          <a:pt x="61454" y="241147"/>
                          <a:pt x="11856" y="262001"/>
                          <a:pt x="3119" y="226493"/>
                        </a:cubicBezTo>
                        <a:cubicBezTo>
                          <a:pt x="-8717" y="189294"/>
                          <a:pt x="14110" y="115742"/>
                          <a:pt x="54972" y="59098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Freihandform: Form 71">
                    <a:extLst>
                      <a:ext uri="{FF2B5EF4-FFF2-40B4-BE49-F238E27FC236}">
                        <a16:creationId xmlns:a16="http://schemas.microsoft.com/office/drawing/2014/main" id="{335A79AA-E8B6-4112-B6C8-346B295BF312}"/>
                      </a:ext>
                    </a:extLst>
                  </p:cNvPr>
                  <p:cNvSpPr/>
                  <p:nvPr/>
                </p:nvSpPr>
                <p:spPr>
                  <a:xfrm>
                    <a:off x="10237818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ihandform: Form 72">
                    <a:extLst>
                      <a:ext uri="{FF2B5EF4-FFF2-40B4-BE49-F238E27FC236}">
                        <a16:creationId xmlns:a16="http://schemas.microsoft.com/office/drawing/2014/main" id="{14309E51-47FE-4FAF-8AE0-11AB7C92D03A}"/>
                      </a:ext>
                    </a:extLst>
                  </p:cNvPr>
                  <p:cNvSpPr/>
                  <p:nvPr/>
                </p:nvSpPr>
                <p:spPr>
                  <a:xfrm>
                    <a:off x="10291362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Freihandform: Form 73">
                    <a:extLst>
                      <a:ext uri="{FF2B5EF4-FFF2-40B4-BE49-F238E27FC236}">
                        <a16:creationId xmlns:a16="http://schemas.microsoft.com/office/drawing/2014/main" id="{56A0D0D9-D680-41D7-92D0-CC46C691EDE9}"/>
                      </a:ext>
                    </a:extLst>
                  </p:cNvPr>
                  <p:cNvSpPr/>
                  <p:nvPr/>
                </p:nvSpPr>
                <p:spPr>
                  <a:xfrm>
                    <a:off x="10344905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ihandform: Form 74">
                    <a:extLst>
                      <a:ext uri="{FF2B5EF4-FFF2-40B4-BE49-F238E27FC236}">
                        <a16:creationId xmlns:a16="http://schemas.microsoft.com/office/drawing/2014/main" id="{26C364EA-DCA6-4A4C-96E1-E3539CAF2BF2}"/>
                      </a:ext>
                    </a:extLst>
                  </p:cNvPr>
                  <p:cNvSpPr/>
                  <p:nvPr/>
                </p:nvSpPr>
                <p:spPr>
                  <a:xfrm>
                    <a:off x="10398449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ihandform: Form 75">
                    <a:extLst>
                      <a:ext uri="{FF2B5EF4-FFF2-40B4-BE49-F238E27FC236}">
                        <a16:creationId xmlns:a16="http://schemas.microsoft.com/office/drawing/2014/main" id="{4E306B02-10CD-475B-9E85-D9853AE0205D}"/>
                      </a:ext>
                    </a:extLst>
                  </p:cNvPr>
                  <p:cNvSpPr/>
                  <p:nvPr/>
                </p:nvSpPr>
                <p:spPr>
                  <a:xfrm>
                    <a:off x="1045199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ihandform: Form 76">
                    <a:extLst>
                      <a:ext uri="{FF2B5EF4-FFF2-40B4-BE49-F238E27FC236}">
                        <a16:creationId xmlns:a16="http://schemas.microsoft.com/office/drawing/2014/main" id="{2A8788E1-8945-4856-B129-1040B0D29663}"/>
                      </a:ext>
                    </a:extLst>
                  </p:cNvPr>
                  <p:cNvSpPr/>
                  <p:nvPr/>
                </p:nvSpPr>
                <p:spPr>
                  <a:xfrm>
                    <a:off x="1050553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Freihandform: Form 77">
                    <a:extLst>
                      <a:ext uri="{FF2B5EF4-FFF2-40B4-BE49-F238E27FC236}">
                        <a16:creationId xmlns:a16="http://schemas.microsoft.com/office/drawing/2014/main" id="{37123CAA-7183-4DA5-A6C5-80ECA6183268}"/>
                      </a:ext>
                    </a:extLst>
                  </p:cNvPr>
                  <p:cNvSpPr/>
                  <p:nvPr/>
                </p:nvSpPr>
                <p:spPr>
                  <a:xfrm>
                    <a:off x="1055908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Freihandform: Form 78">
                    <a:extLst>
                      <a:ext uri="{FF2B5EF4-FFF2-40B4-BE49-F238E27FC236}">
                        <a16:creationId xmlns:a16="http://schemas.microsoft.com/office/drawing/2014/main" id="{F4AEA1D7-1495-49A2-BA73-300C5C7635DF}"/>
                      </a:ext>
                    </a:extLst>
                  </p:cNvPr>
                  <p:cNvSpPr/>
                  <p:nvPr/>
                </p:nvSpPr>
                <p:spPr>
                  <a:xfrm>
                    <a:off x="1060980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Freihandform: Form 79">
                    <a:extLst>
                      <a:ext uri="{FF2B5EF4-FFF2-40B4-BE49-F238E27FC236}">
                        <a16:creationId xmlns:a16="http://schemas.microsoft.com/office/drawing/2014/main" id="{27A71609-B6B6-4C81-A238-617889EA7892}"/>
                      </a:ext>
                    </a:extLst>
                  </p:cNvPr>
                  <p:cNvSpPr/>
                  <p:nvPr/>
                </p:nvSpPr>
                <p:spPr>
                  <a:xfrm>
                    <a:off x="1066335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Freihandform: Form 80">
                    <a:extLst>
                      <a:ext uri="{FF2B5EF4-FFF2-40B4-BE49-F238E27FC236}">
                        <a16:creationId xmlns:a16="http://schemas.microsoft.com/office/drawing/2014/main" id="{C489D0B5-ABFE-426E-96C5-8B3581C3A290}"/>
                      </a:ext>
                    </a:extLst>
                  </p:cNvPr>
                  <p:cNvSpPr/>
                  <p:nvPr/>
                </p:nvSpPr>
                <p:spPr>
                  <a:xfrm>
                    <a:off x="1071689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Freihandform: Form 81">
                    <a:extLst>
                      <a:ext uri="{FF2B5EF4-FFF2-40B4-BE49-F238E27FC236}">
                        <a16:creationId xmlns:a16="http://schemas.microsoft.com/office/drawing/2014/main" id="{C1DF5FD5-ACA7-44EF-9F31-C54DDBEBB1EA}"/>
                      </a:ext>
                    </a:extLst>
                  </p:cNvPr>
                  <p:cNvSpPr/>
                  <p:nvPr/>
                </p:nvSpPr>
                <p:spPr>
                  <a:xfrm>
                    <a:off x="1077043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Freihandform: Form 82">
                    <a:extLst>
                      <a:ext uri="{FF2B5EF4-FFF2-40B4-BE49-F238E27FC236}">
                        <a16:creationId xmlns:a16="http://schemas.microsoft.com/office/drawing/2014/main" id="{0454955A-EA68-4227-9C1B-5308579C33B2}"/>
                      </a:ext>
                    </a:extLst>
                  </p:cNvPr>
                  <p:cNvSpPr/>
                  <p:nvPr/>
                </p:nvSpPr>
                <p:spPr>
                  <a:xfrm>
                    <a:off x="10823981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ihandform: Form 83">
                    <a:extLst>
                      <a:ext uri="{FF2B5EF4-FFF2-40B4-BE49-F238E27FC236}">
                        <a16:creationId xmlns:a16="http://schemas.microsoft.com/office/drawing/2014/main" id="{2203C4F8-D564-4B8C-B5BA-F479D5C0E0CD}"/>
                      </a:ext>
                    </a:extLst>
                  </p:cNvPr>
                  <p:cNvSpPr/>
                  <p:nvPr/>
                </p:nvSpPr>
                <p:spPr>
                  <a:xfrm>
                    <a:off x="10877525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Freihandform: Form 84">
                    <a:extLst>
                      <a:ext uri="{FF2B5EF4-FFF2-40B4-BE49-F238E27FC236}">
                        <a16:creationId xmlns:a16="http://schemas.microsoft.com/office/drawing/2014/main" id="{BE6930B8-8DB9-4993-9CBD-F4AFDECCF4FC}"/>
                      </a:ext>
                    </a:extLst>
                  </p:cNvPr>
                  <p:cNvSpPr/>
                  <p:nvPr/>
                </p:nvSpPr>
                <p:spPr>
                  <a:xfrm>
                    <a:off x="10931068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Freihandform: Form 85">
                    <a:extLst>
                      <a:ext uri="{FF2B5EF4-FFF2-40B4-BE49-F238E27FC236}">
                        <a16:creationId xmlns:a16="http://schemas.microsoft.com/office/drawing/2014/main" id="{92986EEF-324F-468F-94ED-C44AC4274B8D}"/>
                      </a:ext>
                    </a:extLst>
                  </p:cNvPr>
                  <p:cNvSpPr/>
                  <p:nvPr/>
                </p:nvSpPr>
                <p:spPr>
                  <a:xfrm>
                    <a:off x="10984612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Freihandform: Form 86">
                    <a:extLst>
                      <a:ext uri="{FF2B5EF4-FFF2-40B4-BE49-F238E27FC236}">
                        <a16:creationId xmlns:a16="http://schemas.microsoft.com/office/drawing/2014/main" id="{0FBAC365-348C-4874-8B5E-E80A89D1F115}"/>
                      </a:ext>
                    </a:extLst>
                  </p:cNvPr>
                  <p:cNvSpPr/>
                  <p:nvPr/>
                </p:nvSpPr>
                <p:spPr>
                  <a:xfrm>
                    <a:off x="1103815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Freihandform: Form 87">
                    <a:extLst>
                      <a:ext uri="{FF2B5EF4-FFF2-40B4-BE49-F238E27FC236}">
                        <a16:creationId xmlns:a16="http://schemas.microsoft.com/office/drawing/2014/main" id="{198AF2B1-654F-4ACD-A905-D6FAA615F9A7}"/>
                      </a:ext>
                    </a:extLst>
                  </p:cNvPr>
                  <p:cNvSpPr/>
                  <p:nvPr/>
                </p:nvSpPr>
                <p:spPr>
                  <a:xfrm>
                    <a:off x="1109170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ihandform: Form 88">
                    <a:extLst>
                      <a:ext uri="{FF2B5EF4-FFF2-40B4-BE49-F238E27FC236}">
                        <a16:creationId xmlns:a16="http://schemas.microsoft.com/office/drawing/2014/main" id="{B84F8791-9CBB-407A-A484-6C5CF3595899}"/>
                      </a:ext>
                    </a:extLst>
                  </p:cNvPr>
                  <p:cNvSpPr/>
                  <p:nvPr/>
                </p:nvSpPr>
                <p:spPr>
                  <a:xfrm>
                    <a:off x="1114524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reihandform: Form 89">
                    <a:extLst>
                      <a:ext uri="{FF2B5EF4-FFF2-40B4-BE49-F238E27FC236}">
                        <a16:creationId xmlns:a16="http://schemas.microsoft.com/office/drawing/2014/main" id="{380D6CAC-2142-4B13-908A-0916351F9A0C}"/>
                      </a:ext>
                    </a:extLst>
                  </p:cNvPr>
                  <p:cNvSpPr/>
                  <p:nvPr/>
                </p:nvSpPr>
                <p:spPr>
                  <a:xfrm>
                    <a:off x="1119878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Freihandform: Form 90">
                    <a:extLst>
                      <a:ext uri="{FF2B5EF4-FFF2-40B4-BE49-F238E27FC236}">
                        <a16:creationId xmlns:a16="http://schemas.microsoft.com/office/drawing/2014/main" id="{1B304626-BC51-4F17-9A4F-887DAD9A7C9E}"/>
                      </a:ext>
                    </a:extLst>
                  </p:cNvPr>
                  <p:cNvSpPr/>
                  <p:nvPr/>
                </p:nvSpPr>
                <p:spPr>
                  <a:xfrm>
                    <a:off x="1124951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ihandform: Form 91">
                    <a:extLst>
                      <a:ext uri="{FF2B5EF4-FFF2-40B4-BE49-F238E27FC236}">
                        <a16:creationId xmlns:a16="http://schemas.microsoft.com/office/drawing/2014/main" id="{6C00D733-B7B4-4AE3-8648-389A82F26D19}"/>
                      </a:ext>
                    </a:extLst>
                  </p:cNvPr>
                  <p:cNvSpPr/>
                  <p:nvPr/>
                </p:nvSpPr>
                <p:spPr>
                  <a:xfrm>
                    <a:off x="1130305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ihandform: Form 92">
                    <a:extLst>
                      <a:ext uri="{FF2B5EF4-FFF2-40B4-BE49-F238E27FC236}">
                        <a16:creationId xmlns:a16="http://schemas.microsoft.com/office/drawing/2014/main" id="{26B6B3AE-412C-455A-BD60-F72C1991A733}"/>
                      </a:ext>
                    </a:extLst>
                  </p:cNvPr>
                  <p:cNvSpPr/>
                  <p:nvPr/>
                </p:nvSpPr>
                <p:spPr>
                  <a:xfrm>
                    <a:off x="1135660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ihandform: Form 93">
                    <a:extLst>
                      <a:ext uri="{FF2B5EF4-FFF2-40B4-BE49-F238E27FC236}">
                        <a16:creationId xmlns:a16="http://schemas.microsoft.com/office/drawing/2014/main" id="{DCE60011-4FE4-4AB4-9829-B27CA3544F9B}"/>
                      </a:ext>
                    </a:extLst>
                  </p:cNvPr>
                  <p:cNvSpPr/>
                  <p:nvPr/>
                </p:nvSpPr>
                <p:spPr>
                  <a:xfrm>
                    <a:off x="11410144" y="3966230"/>
                    <a:ext cx="25362" cy="21981"/>
                  </a:xfrm>
                  <a:custGeom>
                    <a:avLst/>
                    <a:gdLst>
                      <a:gd name="connsiteX0" fmla="*/ 0 w 25362"/>
                      <a:gd name="connsiteY0" fmla="*/ 0 h 21981"/>
                      <a:gd name="connsiteX1" fmla="*/ 25363 w 25362"/>
                      <a:gd name="connsiteY1" fmla="*/ 0 h 21981"/>
                      <a:gd name="connsiteX2" fmla="*/ 25363 w 25362"/>
                      <a:gd name="connsiteY2" fmla="*/ 21981 h 21981"/>
                      <a:gd name="connsiteX3" fmla="*/ 0 w 25362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362" h="21981">
                        <a:moveTo>
                          <a:pt x="0" y="0"/>
                        </a:moveTo>
                        <a:lnTo>
                          <a:pt x="25363" y="0"/>
                        </a:lnTo>
                        <a:lnTo>
                          <a:pt x="25363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ihandform: Form 94">
                    <a:extLst>
                      <a:ext uri="{FF2B5EF4-FFF2-40B4-BE49-F238E27FC236}">
                        <a16:creationId xmlns:a16="http://schemas.microsoft.com/office/drawing/2014/main" id="{E5170AE8-4FFE-441C-A20C-12ADB0A2D315}"/>
                      </a:ext>
                    </a:extLst>
                  </p:cNvPr>
                  <p:cNvSpPr/>
                  <p:nvPr/>
                </p:nvSpPr>
                <p:spPr>
                  <a:xfrm>
                    <a:off x="9993178" y="3977324"/>
                    <a:ext cx="145473" cy="258211"/>
                  </a:xfrm>
                  <a:custGeom>
                    <a:avLst/>
                    <a:gdLst>
                      <a:gd name="connsiteX0" fmla="*/ 30 w 145473"/>
                      <a:gd name="connsiteY0" fmla="*/ 150664 h 258211"/>
                      <a:gd name="connsiteX1" fmla="*/ 74991 w 145473"/>
                      <a:gd name="connsiteY1" fmla="*/ 1305 h 258211"/>
                      <a:gd name="connsiteX2" fmla="*/ 145444 w 145473"/>
                      <a:gd name="connsiteY2" fmla="*/ 107547 h 258211"/>
                      <a:gd name="connsiteX3" fmla="*/ 70482 w 145473"/>
                      <a:gd name="connsiteY3" fmla="*/ 256906 h 258211"/>
                      <a:gd name="connsiteX4" fmla="*/ 30 w 145473"/>
                      <a:gd name="connsiteY4" fmla="*/ 150664 h 258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473" h="258211">
                        <a:moveTo>
                          <a:pt x="30" y="150664"/>
                        </a:moveTo>
                        <a:cubicBezTo>
                          <a:pt x="5948" y="77394"/>
                          <a:pt x="38638" y="6942"/>
                          <a:pt x="74991" y="1305"/>
                        </a:cubicBezTo>
                        <a:cubicBezTo>
                          <a:pt x="115854" y="-8558"/>
                          <a:pt x="146571" y="38504"/>
                          <a:pt x="145444" y="107547"/>
                        </a:cubicBezTo>
                        <a:cubicBezTo>
                          <a:pt x="144316" y="176591"/>
                          <a:pt x="106836" y="251270"/>
                          <a:pt x="70482" y="256906"/>
                        </a:cubicBezTo>
                        <a:cubicBezTo>
                          <a:pt x="29620" y="266769"/>
                          <a:pt x="-1097" y="219707"/>
                          <a:pt x="30" y="150664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ihandform: Form 95">
                    <a:extLst>
                      <a:ext uri="{FF2B5EF4-FFF2-40B4-BE49-F238E27FC236}">
                        <a16:creationId xmlns:a16="http://schemas.microsoft.com/office/drawing/2014/main" id="{EF608AB8-264F-46F9-BF82-41E52FA826C9}"/>
                      </a:ext>
                    </a:extLst>
                  </p:cNvPr>
                  <p:cNvSpPr/>
                  <p:nvPr/>
                </p:nvSpPr>
                <p:spPr>
                  <a:xfrm>
                    <a:off x="7893167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ihandform: Form 96">
                    <a:extLst>
                      <a:ext uri="{FF2B5EF4-FFF2-40B4-BE49-F238E27FC236}">
                        <a16:creationId xmlns:a16="http://schemas.microsoft.com/office/drawing/2014/main" id="{1EFBC7C2-B475-4EBC-9A88-CCA2B2F3969A}"/>
                      </a:ext>
                    </a:extLst>
                  </p:cNvPr>
                  <p:cNvSpPr/>
                  <p:nvPr/>
                </p:nvSpPr>
                <p:spPr>
                  <a:xfrm>
                    <a:off x="7946710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ihandform: Form 97">
                    <a:extLst>
                      <a:ext uri="{FF2B5EF4-FFF2-40B4-BE49-F238E27FC236}">
                        <a16:creationId xmlns:a16="http://schemas.microsoft.com/office/drawing/2014/main" id="{AD6B7C58-7573-4E8A-A6EB-674F23D6013B}"/>
                      </a:ext>
                    </a:extLst>
                  </p:cNvPr>
                  <p:cNvSpPr/>
                  <p:nvPr/>
                </p:nvSpPr>
                <p:spPr>
                  <a:xfrm>
                    <a:off x="800025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ihandform: Form 98">
                    <a:extLst>
                      <a:ext uri="{FF2B5EF4-FFF2-40B4-BE49-F238E27FC236}">
                        <a16:creationId xmlns:a16="http://schemas.microsoft.com/office/drawing/2014/main" id="{24098DA5-96DE-4C59-9DB0-0839A0DFE6A1}"/>
                      </a:ext>
                    </a:extLst>
                  </p:cNvPr>
                  <p:cNvSpPr/>
                  <p:nvPr/>
                </p:nvSpPr>
                <p:spPr>
                  <a:xfrm>
                    <a:off x="805379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ihandform: Form 99">
                    <a:extLst>
                      <a:ext uri="{FF2B5EF4-FFF2-40B4-BE49-F238E27FC236}">
                        <a16:creationId xmlns:a16="http://schemas.microsoft.com/office/drawing/2014/main" id="{130E030A-EB1E-4BB8-ADEB-46F9144A6F34}"/>
                      </a:ext>
                    </a:extLst>
                  </p:cNvPr>
                  <p:cNvSpPr/>
                  <p:nvPr/>
                </p:nvSpPr>
                <p:spPr>
                  <a:xfrm>
                    <a:off x="810734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ihandform: Form 100">
                    <a:extLst>
                      <a:ext uri="{FF2B5EF4-FFF2-40B4-BE49-F238E27FC236}">
                        <a16:creationId xmlns:a16="http://schemas.microsoft.com/office/drawing/2014/main" id="{C45EDCB3-EEB9-4EE5-BC05-D78E4B2B820A}"/>
                      </a:ext>
                    </a:extLst>
                  </p:cNvPr>
                  <p:cNvSpPr/>
                  <p:nvPr/>
                </p:nvSpPr>
                <p:spPr>
                  <a:xfrm>
                    <a:off x="8160885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ihandform: Form 101">
                    <a:extLst>
                      <a:ext uri="{FF2B5EF4-FFF2-40B4-BE49-F238E27FC236}">
                        <a16:creationId xmlns:a16="http://schemas.microsoft.com/office/drawing/2014/main" id="{766CA5CB-96BA-4163-B8DD-C40937FAF8AA}"/>
                      </a:ext>
                    </a:extLst>
                  </p:cNvPr>
                  <p:cNvSpPr/>
                  <p:nvPr/>
                </p:nvSpPr>
                <p:spPr>
                  <a:xfrm>
                    <a:off x="821442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ihandform: Form 102">
                    <a:extLst>
                      <a:ext uri="{FF2B5EF4-FFF2-40B4-BE49-F238E27FC236}">
                        <a16:creationId xmlns:a16="http://schemas.microsoft.com/office/drawing/2014/main" id="{CF175028-D0A1-4022-BF24-BB882F84B67D}"/>
                      </a:ext>
                    </a:extLst>
                  </p:cNvPr>
                  <p:cNvSpPr/>
                  <p:nvPr/>
                </p:nvSpPr>
                <p:spPr>
                  <a:xfrm>
                    <a:off x="831869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ihandform: Form 103">
                    <a:extLst>
                      <a:ext uri="{FF2B5EF4-FFF2-40B4-BE49-F238E27FC236}">
                        <a16:creationId xmlns:a16="http://schemas.microsoft.com/office/drawing/2014/main" id="{0D7F513E-0109-44DE-BB9A-95BF91E05B13}"/>
                      </a:ext>
                    </a:extLst>
                  </p:cNvPr>
                  <p:cNvSpPr/>
                  <p:nvPr/>
                </p:nvSpPr>
                <p:spPr>
                  <a:xfrm>
                    <a:off x="837224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ihandform: Form 104">
                    <a:extLst>
                      <a:ext uri="{FF2B5EF4-FFF2-40B4-BE49-F238E27FC236}">
                        <a16:creationId xmlns:a16="http://schemas.microsoft.com/office/drawing/2014/main" id="{41E030D0-2EEE-479A-832E-AEACA8F3F3DD}"/>
                      </a:ext>
                    </a:extLst>
                  </p:cNvPr>
                  <p:cNvSpPr/>
                  <p:nvPr/>
                </p:nvSpPr>
                <p:spPr>
                  <a:xfrm>
                    <a:off x="8425786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ihandform: Form 105">
                    <a:extLst>
                      <a:ext uri="{FF2B5EF4-FFF2-40B4-BE49-F238E27FC236}">
                        <a16:creationId xmlns:a16="http://schemas.microsoft.com/office/drawing/2014/main" id="{E77A1E9D-C700-4A9A-B0E5-C0F5F28FA38B}"/>
                      </a:ext>
                    </a:extLst>
                  </p:cNvPr>
                  <p:cNvSpPr/>
                  <p:nvPr/>
                </p:nvSpPr>
                <p:spPr>
                  <a:xfrm>
                    <a:off x="847932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ihandform: Form 106">
                    <a:extLst>
                      <a:ext uri="{FF2B5EF4-FFF2-40B4-BE49-F238E27FC236}">
                        <a16:creationId xmlns:a16="http://schemas.microsoft.com/office/drawing/2014/main" id="{7D36DB0D-4465-4FAF-9EF7-A1B15E87FAF8}"/>
                      </a:ext>
                    </a:extLst>
                  </p:cNvPr>
                  <p:cNvSpPr/>
                  <p:nvPr/>
                </p:nvSpPr>
                <p:spPr>
                  <a:xfrm>
                    <a:off x="8532873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ihandform: Form 107">
                    <a:extLst>
                      <a:ext uri="{FF2B5EF4-FFF2-40B4-BE49-F238E27FC236}">
                        <a16:creationId xmlns:a16="http://schemas.microsoft.com/office/drawing/2014/main" id="{42938E89-9FAC-4FFD-B71E-FC0D8F6CF4D9}"/>
                      </a:ext>
                    </a:extLst>
                  </p:cNvPr>
                  <p:cNvSpPr/>
                  <p:nvPr/>
                </p:nvSpPr>
                <p:spPr>
                  <a:xfrm>
                    <a:off x="8586417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ihandform: Form 108">
                    <a:extLst>
                      <a:ext uri="{FF2B5EF4-FFF2-40B4-BE49-F238E27FC236}">
                        <a16:creationId xmlns:a16="http://schemas.microsoft.com/office/drawing/2014/main" id="{FC3B37BD-AF0A-4EB0-9669-1704CAD152FF}"/>
                      </a:ext>
                    </a:extLst>
                  </p:cNvPr>
                  <p:cNvSpPr/>
                  <p:nvPr/>
                </p:nvSpPr>
                <p:spPr>
                  <a:xfrm>
                    <a:off x="8639961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ihandform: Form 109">
                    <a:extLst>
                      <a:ext uri="{FF2B5EF4-FFF2-40B4-BE49-F238E27FC236}">
                        <a16:creationId xmlns:a16="http://schemas.microsoft.com/office/drawing/2014/main" id="{72F0110E-5F6C-4045-BBFF-FF9652F96940}"/>
                      </a:ext>
                    </a:extLst>
                  </p:cNvPr>
                  <p:cNvSpPr/>
                  <p:nvPr/>
                </p:nvSpPr>
                <p:spPr>
                  <a:xfrm>
                    <a:off x="869350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ihandform: Form 110">
                    <a:extLst>
                      <a:ext uri="{FF2B5EF4-FFF2-40B4-BE49-F238E27FC236}">
                        <a16:creationId xmlns:a16="http://schemas.microsoft.com/office/drawing/2014/main" id="{7584A31A-97CA-41D4-96D0-7C4BF25CA981}"/>
                      </a:ext>
                    </a:extLst>
                  </p:cNvPr>
                  <p:cNvSpPr/>
                  <p:nvPr/>
                </p:nvSpPr>
                <p:spPr>
                  <a:xfrm>
                    <a:off x="874704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Freihandform: Form 111">
                    <a:extLst>
                      <a:ext uri="{FF2B5EF4-FFF2-40B4-BE49-F238E27FC236}">
                        <a16:creationId xmlns:a16="http://schemas.microsoft.com/office/drawing/2014/main" id="{1740C2EC-C926-4392-8A0B-AAB896B74793}"/>
                      </a:ext>
                    </a:extLst>
                  </p:cNvPr>
                  <p:cNvSpPr/>
                  <p:nvPr/>
                </p:nvSpPr>
                <p:spPr>
                  <a:xfrm>
                    <a:off x="880059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Freihandform: Form 112">
                    <a:extLst>
                      <a:ext uri="{FF2B5EF4-FFF2-40B4-BE49-F238E27FC236}">
                        <a16:creationId xmlns:a16="http://schemas.microsoft.com/office/drawing/2014/main" id="{FDF3D15C-ACBE-42D4-8002-6058CBB9C69A}"/>
                      </a:ext>
                    </a:extLst>
                  </p:cNvPr>
                  <p:cNvSpPr/>
                  <p:nvPr/>
                </p:nvSpPr>
                <p:spPr>
                  <a:xfrm>
                    <a:off x="8854136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ihandform: Form 113">
                    <a:extLst>
                      <a:ext uri="{FF2B5EF4-FFF2-40B4-BE49-F238E27FC236}">
                        <a16:creationId xmlns:a16="http://schemas.microsoft.com/office/drawing/2014/main" id="{C78C5C78-08DB-41B2-9E62-BD6FE429A256}"/>
                      </a:ext>
                    </a:extLst>
                  </p:cNvPr>
                  <p:cNvSpPr/>
                  <p:nvPr/>
                </p:nvSpPr>
                <p:spPr>
                  <a:xfrm>
                    <a:off x="890767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Freihandform: Form 114">
                    <a:extLst>
                      <a:ext uri="{FF2B5EF4-FFF2-40B4-BE49-F238E27FC236}">
                        <a16:creationId xmlns:a16="http://schemas.microsoft.com/office/drawing/2014/main" id="{829FFD1B-F21A-4A8F-A7AD-732FB47D725C}"/>
                      </a:ext>
                    </a:extLst>
                  </p:cNvPr>
                  <p:cNvSpPr/>
                  <p:nvPr/>
                </p:nvSpPr>
                <p:spPr>
                  <a:xfrm>
                    <a:off x="7915711" y="3601851"/>
                    <a:ext cx="3466251" cy="416447"/>
                  </a:xfrm>
                  <a:custGeom>
                    <a:avLst/>
                    <a:gdLst>
                      <a:gd name="connsiteX0" fmla="*/ 0 w 3466251"/>
                      <a:gd name="connsiteY0" fmla="*/ 0 h 416447"/>
                      <a:gd name="connsiteX1" fmla="*/ 3466252 w 3466251"/>
                      <a:gd name="connsiteY1" fmla="*/ 7327 h 416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66251" h="416447">
                        <a:moveTo>
                          <a:pt x="0" y="0"/>
                        </a:moveTo>
                        <a:cubicBezTo>
                          <a:pt x="1087783" y="554037"/>
                          <a:pt x="2243200" y="554037"/>
                          <a:pt x="3466252" y="7327"/>
                        </a:cubicBezTo>
                      </a:path>
                    </a:pathLst>
                  </a:custGeom>
                  <a:noFill/>
                  <a:ln w="33011" cap="flat">
                    <a:solidFill>
                      <a:srgbClr val="0072B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Freihandform: Form 115">
                    <a:extLst>
                      <a:ext uri="{FF2B5EF4-FFF2-40B4-BE49-F238E27FC236}">
                        <a16:creationId xmlns:a16="http://schemas.microsoft.com/office/drawing/2014/main" id="{0D115694-4242-4123-803B-361FEED37351}"/>
                      </a:ext>
                    </a:extLst>
                  </p:cNvPr>
                  <p:cNvSpPr/>
                  <p:nvPr/>
                </p:nvSpPr>
                <p:spPr>
                  <a:xfrm>
                    <a:off x="8961223" y="3959184"/>
                    <a:ext cx="1254050" cy="55208"/>
                  </a:xfrm>
                  <a:custGeom>
                    <a:avLst/>
                    <a:gdLst>
                      <a:gd name="connsiteX0" fmla="*/ 0 w 1254050"/>
                      <a:gd name="connsiteY0" fmla="*/ 0 h 55208"/>
                      <a:gd name="connsiteX1" fmla="*/ 1254051 w 1254050"/>
                      <a:gd name="connsiteY1" fmla="*/ 3663 h 5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54050" h="55208">
                        <a:moveTo>
                          <a:pt x="0" y="0"/>
                        </a:moveTo>
                        <a:cubicBezTo>
                          <a:pt x="445258" y="72989"/>
                          <a:pt x="862336" y="72989"/>
                          <a:pt x="1254051" y="3663"/>
                        </a:cubicBezTo>
                      </a:path>
                    </a:pathLst>
                  </a:custGeom>
                  <a:noFill/>
                  <a:ln w="33011" cap="flat">
                    <a:solidFill>
                      <a:srgbClr val="F0E44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Freihandform: Form 116">
                    <a:extLst>
                      <a:ext uri="{FF2B5EF4-FFF2-40B4-BE49-F238E27FC236}">
                        <a16:creationId xmlns:a16="http://schemas.microsoft.com/office/drawing/2014/main" id="{9CE04907-E82B-4933-8760-E115BD0D1F13}"/>
                      </a:ext>
                    </a:extLst>
                  </p:cNvPr>
                  <p:cNvSpPr/>
                  <p:nvPr/>
                </p:nvSpPr>
                <p:spPr>
                  <a:xfrm>
                    <a:off x="826966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Freihandform: Form 117">
                    <a:extLst>
                      <a:ext uri="{FF2B5EF4-FFF2-40B4-BE49-F238E27FC236}">
                        <a16:creationId xmlns:a16="http://schemas.microsoft.com/office/drawing/2014/main" id="{8354CE33-6C47-41C5-A057-EB902556A1EF}"/>
                      </a:ext>
                    </a:extLst>
                  </p:cNvPr>
                  <p:cNvSpPr/>
                  <p:nvPr/>
                </p:nvSpPr>
                <p:spPr>
                  <a:xfrm>
                    <a:off x="8489096" y="3872186"/>
                    <a:ext cx="226204" cy="173715"/>
                  </a:xfrm>
                  <a:custGeom>
                    <a:avLst/>
                    <a:gdLst>
                      <a:gd name="connsiteX0" fmla="*/ 97 w 226204"/>
                      <a:gd name="connsiteY0" fmla="*/ 55718 h 173715"/>
                      <a:gd name="connsiteX1" fmla="*/ 117611 w 226204"/>
                      <a:gd name="connsiteY1" fmla="*/ 6401 h 173715"/>
                      <a:gd name="connsiteX2" fmla="*/ 226108 w 226204"/>
                      <a:gd name="connsiteY2" fmla="*/ 117998 h 173715"/>
                      <a:gd name="connsiteX3" fmla="*/ 108593 w 226204"/>
                      <a:gd name="connsiteY3" fmla="*/ 167314 h 173715"/>
                      <a:gd name="connsiteX4" fmla="*/ 97 w 226204"/>
                      <a:gd name="connsiteY4" fmla="*/ 55718 h 173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204" h="173715">
                        <a:moveTo>
                          <a:pt x="97" y="55718"/>
                        </a:moveTo>
                        <a:cubicBezTo>
                          <a:pt x="9678" y="12319"/>
                          <a:pt x="61249" y="-12480"/>
                          <a:pt x="117611" y="6401"/>
                        </a:cubicBezTo>
                        <a:cubicBezTo>
                          <a:pt x="181018" y="25283"/>
                          <a:pt x="228644" y="74317"/>
                          <a:pt x="226108" y="117998"/>
                        </a:cubicBezTo>
                        <a:cubicBezTo>
                          <a:pt x="223571" y="161396"/>
                          <a:pt x="164955" y="186196"/>
                          <a:pt x="108593" y="167314"/>
                        </a:cubicBezTo>
                        <a:cubicBezTo>
                          <a:pt x="45186" y="148433"/>
                          <a:pt x="-2440" y="99398"/>
                          <a:pt x="97" y="55718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Freihandform: Form 118">
                    <a:extLst>
                      <a:ext uri="{FF2B5EF4-FFF2-40B4-BE49-F238E27FC236}">
                        <a16:creationId xmlns:a16="http://schemas.microsoft.com/office/drawing/2014/main" id="{F2CE2A4B-DCD5-4A38-ADFB-5CE64A6CDDF1}"/>
                      </a:ext>
                    </a:extLst>
                  </p:cNvPr>
                  <p:cNvSpPr/>
                  <p:nvPr/>
                </p:nvSpPr>
                <p:spPr>
                  <a:xfrm>
                    <a:off x="10702468" y="3813771"/>
                    <a:ext cx="254373" cy="155721"/>
                  </a:xfrm>
                  <a:custGeom>
                    <a:avLst/>
                    <a:gdLst>
                      <a:gd name="connsiteX0" fmla="*/ 157866 w 254373"/>
                      <a:gd name="connsiteY0" fmla="*/ 0 h 155721"/>
                      <a:gd name="connsiteX1" fmla="*/ 249454 w 254373"/>
                      <a:gd name="connsiteY1" fmla="*/ 69043 h 155721"/>
                      <a:gd name="connsiteX2" fmla="*/ 96432 w 254373"/>
                      <a:gd name="connsiteY2" fmla="*/ 155277 h 155721"/>
                      <a:gd name="connsiteX3" fmla="*/ 4844 w 254373"/>
                      <a:gd name="connsiteY3" fmla="*/ 86233 h 155721"/>
                      <a:gd name="connsiteX4" fmla="*/ 157866 w 254373"/>
                      <a:gd name="connsiteY4" fmla="*/ 0 h 15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373" h="155721">
                        <a:moveTo>
                          <a:pt x="157866" y="0"/>
                        </a:moveTo>
                        <a:cubicBezTo>
                          <a:pt x="224936" y="0"/>
                          <a:pt x="269744" y="29872"/>
                          <a:pt x="249454" y="69043"/>
                        </a:cubicBezTo>
                        <a:cubicBezTo>
                          <a:pt x="230009" y="112724"/>
                          <a:pt x="162375" y="150486"/>
                          <a:pt x="96432" y="155277"/>
                        </a:cubicBezTo>
                        <a:cubicBezTo>
                          <a:pt x="30488" y="160068"/>
                          <a:pt x="-15447" y="125405"/>
                          <a:pt x="4844" y="86233"/>
                        </a:cubicBezTo>
                        <a:cubicBezTo>
                          <a:pt x="24288" y="42553"/>
                          <a:pt x="91641" y="4791"/>
                          <a:pt x="157866" y="0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0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7889936" y="5254610"/>
                <a:ext cx="225587" cy="247529"/>
                <a:chOff x="7889936" y="5254610"/>
                <a:chExt cx="225587" cy="247529"/>
              </a:xfrm>
              <a:solidFill>
                <a:schemeClr val="accent1"/>
              </a:solidFill>
            </p:grpSpPr>
            <p:sp>
              <p:nvSpPr>
                <p:cNvPr id="121" name="Freihandform: Form 120">
                  <a:extLst>
                    <a:ext uri="{FF2B5EF4-FFF2-40B4-BE49-F238E27FC236}">
                      <a16:creationId xmlns:a16="http://schemas.microsoft.com/office/drawing/2014/main" id="{87FE2BDE-AD68-4B0C-94BD-A06D442D6536}"/>
                    </a:ext>
                  </a:extLst>
                </p:cNvPr>
                <p:cNvSpPr/>
                <p:nvPr/>
              </p:nvSpPr>
              <p:spPr>
                <a:xfrm>
                  <a:off x="7889936" y="5254610"/>
                  <a:ext cx="225587" cy="247529"/>
                </a:xfrm>
                <a:custGeom>
                  <a:avLst/>
                  <a:gdLst>
                    <a:gd name="connsiteX0" fmla="*/ 1821 w 225587"/>
                    <a:gd name="connsiteY0" fmla="*/ 98402 h 247529"/>
                    <a:gd name="connsiteX1" fmla="*/ 94818 w 225587"/>
                    <a:gd name="connsiteY1" fmla="*/ 2587 h 247529"/>
                    <a:gd name="connsiteX2" fmla="*/ 224451 w 225587"/>
                    <a:gd name="connsiteY2" fmla="*/ 149128 h 247529"/>
                    <a:gd name="connsiteX3" fmla="*/ 131454 w 225587"/>
                    <a:gd name="connsiteY3" fmla="*/ 244943 h 247529"/>
                    <a:gd name="connsiteX4" fmla="*/ 1821 w 225587"/>
                    <a:gd name="connsiteY4" fmla="*/ 98402 h 2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587" h="247529">
                      <a:moveTo>
                        <a:pt x="1821" y="98402"/>
                      </a:moveTo>
                      <a:cubicBezTo>
                        <a:pt x="-9451" y="33586"/>
                        <a:pt x="32820" y="-11503"/>
                        <a:pt x="94818" y="2587"/>
                      </a:cubicBezTo>
                      <a:cubicBezTo>
                        <a:pt x="156816" y="13859"/>
                        <a:pt x="213178" y="81494"/>
                        <a:pt x="224451" y="149128"/>
                      </a:cubicBezTo>
                      <a:cubicBezTo>
                        <a:pt x="232905" y="213944"/>
                        <a:pt x="193452" y="259033"/>
                        <a:pt x="131454" y="244943"/>
                      </a:cubicBezTo>
                      <a:cubicBezTo>
                        <a:pt x="69456" y="233671"/>
                        <a:pt x="10276" y="166036"/>
                        <a:pt x="1821" y="98402"/>
                      </a:cubicBezTo>
                    </a:path>
                  </a:pathLst>
                </a:custGeom>
                <a:solidFill>
                  <a:srgbClr val="E30613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60C389A4-1B6D-4445-BBB6-FD97169C50DE}"/>
                    </a:ext>
                  </a:extLst>
                </p:cNvPr>
                <p:cNvSpPr/>
                <p:nvPr/>
              </p:nvSpPr>
              <p:spPr>
                <a:xfrm>
                  <a:off x="7889936" y="5254610"/>
                  <a:ext cx="225587" cy="247529"/>
                </a:xfrm>
                <a:custGeom>
                  <a:avLst/>
                  <a:gdLst>
                    <a:gd name="connsiteX0" fmla="*/ 1821 w 225587"/>
                    <a:gd name="connsiteY0" fmla="*/ 98402 h 247529"/>
                    <a:gd name="connsiteX1" fmla="*/ 94818 w 225587"/>
                    <a:gd name="connsiteY1" fmla="*/ 2587 h 247529"/>
                    <a:gd name="connsiteX2" fmla="*/ 224451 w 225587"/>
                    <a:gd name="connsiteY2" fmla="*/ 149128 h 247529"/>
                    <a:gd name="connsiteX3" fmla="*/ 131454 w 225587"/>
                    <a:gd name="connsiteY3" fmla="*/ 244943 h 247529"/>
                    <a:gd name="connsiteX4" fmla="*/ 1821 w 225587"/>
                    <a:gd name="connsiteY4" fmla="*/ 98402 h 2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587" h="247529">
                      <a:moveTo>
                        <a:pt x="1821" y="98402"/>
                      </a:moveTo>
                      <a:cubicBezTo>
                        <a:pt x="-9451" y="33586"/>
                        <a:pt x="32820" y="-11503"/>
                        <a:pt x="94818" y="2587"/>
                      </a:cubicBezTo>
                      <a:cubicBezTo>
                        <a:pt x="156816" y="13859"/>
                        <a:pt x="213178" y="81494"/>
                        <a:pt x="224451" y="149128"/>
                      </a:cubicBezTo>
                      <a:cubicBezTo>
                        <a:pt x="232905" y="213944"/>
                        <a:pt x="193452" y="259033"/>
                        <a:pt x="131454" y="244943"/>
                      </a:cubicBezTo>
                      <a:cubicBezTo>
                        <a:pt x="69456" y="233671"/>
                        <a:pt x="10276" y="166036"/>
                        <a:pt x="1821" y="98402"/>
                      </a:cubicBezTo>
                      <a:close/>
                    </a:path>
                  </a:pathLst>
                </a:custGeom>
                <a:noFill/>
                <a:ln w="5823" cap="flat">
                  <a:solidFill>
                    <a:srgbClr val="E3061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9571621" y="5197453"/>
                <a:ext cx="270536" cy="324080"/>
                <a:chOff x="9571621" y="5197453"/>
                <a:chExt cx="270536" cy="324080"/>
              </a:xfrm>
              <a:noFill/>
            </p:grpSpPr>
            <p:sp>
              <p:nvSpPr>
                <p:cNvPr id="124" name="Freihandform: Form 123">
                  <a:extLst>
                    <a:ext uri="{FF2B5EF4-FFF2-40B4-BE49-F238E27FC236}">
                      <a16:creationId xmlns:a16="http://schemas.microsoft.com/office/drawing/2014/main" id="{E259A74A-64D1-463C-81E9-6AD7B90B41A5}"/>
                    </a:ext>
                  </a:extLst>
                </p:cNvPr>
                <p:cNvSpPr/>
                <p:nvPr/>
              </p:nvSpPr>
              <p:spPr>
                <a:xfrm>
                  <a:off x="9571621" y="5203089"/>
                  <a:ext cx="270536" cy="312807"/>
                </a:xfrm>
                <a:custGeom>
                  <a:avLst/>
                  <a:gdLst>
                    <a:gd name="connsiteX0" fmla="*/ 28181 w 270536"/>
                    <a:gd name="connsiteY0" fmla="*/ 0 h 312807"/>
                    <a:gd name="connsiteX1" fmla="*/ 107088 w 270536"/>
                    <a:gd name="connsiteY1" fmla="*/ 98633 h 312807"/>
                    <a:gd name="connsiteX2" fmla="*/ 104269 w 270536"/>
                    <a:gd name="connsiteY2" fmla="*/ 312808 h 312807"/>
                    <a:gd name="connsiteX3" fmla="*/ 0 w 270536"/>
                    <a:gd name="connsiteY3" fmla="*/ 33817 h 312807"/>
                    <a:gd name="connsiteX4" fmla="*/ 76089 w 270536"/>
                    <a:gd name="connsiteY4" fmla="*/ 123996 h 312807"/>
                    <a:gd name="connsiteX5" fmla="*/ 270537 w 270536"/>
                    <a:gd name="connsiteY5" fmla="*/ 28181 h 312807"/>
                    <a:gd name="connsiteX6" fmla="*/ 180358 w 270536"/>
                    <a:gd name="connsiteY6" fmla="*/ 135268 h 31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536" h="312807">
                      <a:moveTo>
                        <a:pt x="28181" y="0"/>
                      </a:moveTo>
                      <a:lnTo>
                        <a:pt x="107088" y="98633"/>
                      </a:lnTo>
                      <a:lnTo>
                        <a:pt x="104269" y="312808"/>
                      </a:lnTo>
                      <a:moveTo>
                        <a:pt x="0" y="33817"/>
                      </a:moveTo>
                      <a:lnTo>
                        <a:pt x="76089" y="123996"/>
                      </a:lnTo>
                      <a:moveTo>
                        <a:pt x="270537" y="28181"/>
                      </a:moveTo>
                      <a:lnTo>
                        <a:pt x="180358" y="135268"/>
                      </a:lnTo>
                    </a:path>
                  </a:pathLst>
                </a:custGeom>
                <a:noFill/>
                <a:ln w="29031" cap="flat">
                  <a:solidFill>
                    <a:srgbClr val="C3C6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ihandform: Form 124">
                  <a:extLst>
                    <a:ext uri="{FF2B5EF4-FFF2-40B4-BE49-F238E27FC236}">
                      <a16:creationId xmlns:a16="http://schemas.microsoft.com/office/drawing/2014/main" id="{AE1AF177-970E-403C-A838-C83403E60824}"/>
                    </a:ext>
                  </a:extLst>
                </p:cNvPr>
                <p:cNvSpPr/>
                <p:nvPr/>
              </p:nvSpPr>
              <p:spPr>
                <a:xfrm>
                  <a:off x="9636438" y="5197453"/>
                  <a:ext cx="174721" cy="324080"/>
                </a:xfrm>
                <a:custGeom>
                  <a:avLst/>
                  <a:gdLst>
                    <a:gd name="connsiteX0" fmla="*/ 174722 w 174721"/>
                    <a:gd name="connsiteY0" fmla="*/ 0 h 324080"/>
                    <a:gd name="connsiteX1" fmla="*/ 104269 w 174721"/>
                    <a:gd name="connsiteY1" fmla="*/ 87361 h 324080"/>
                    <a:gd name="connsiteX2" fmla="*/ 87361 w 174721"/>
                    <a:gd name="connsiteY2" fmla="*/ 109906 h 324080"/>
                    <a:gd name="connsiteX3" fmla="*/ 90179 w 174721"/>
                    <a:gd name="connsiteY3" fmla="*/ 324080 h 324080"/>
                    <a:gd name="connsiteX4" fmla="*/ 135268 w 174721"/>
                    <a:gd name="connsiteY4" fmla="*/ 98633 h 324080"/>
                    <a:gd name="connsiteX5" fmla="*/ 118360 w 174721"/>
                    <a:gd name="connsiteY5" fmla="*/ 87361 h 324080"/>
                    <a:gd name="connsiteX6" fmla="*/ 0 w 174721"/>
                    <a:gd name="connsiteY6" fmla="*/ 104269 h 324080"/>
                    <a:gd name="connsiteX7" fmla="*/ 22545 w 174721"/>
                    <a:gd name="connsiteY7" fmla="*/ 87361 h 324080"/>
                    <a:gd name="connsiteX8" fmla="*/ 47907 w 174721"/>
                    <a:gd name="connsiteY8" fmla="*/ 140905 h 324080"/>
                    <a:gd name="connsiteX9" fmla="*/ 81725 w 174721"/>
                    <a:gd name="connsiteY9" fmla="*/ 140905 h 32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4721" h="324080">
                      <a:moveTo>
                        <a:pt x="174722" y="0"/>
                      </a:moveTo>
                      <a:lnTo>
                        <a:pt x="104269" y="87361"/>
                      </a:lnTo>
                      <a:lnTo>
                        <a:pt x="87361" y="109906"/>
                      </a:lnTo>
                      <a:lnTo>
                        <a:pt x="90179" y="324080"/>
                      </a:lnTo>
                      <a:moveTo>
                        <a:pt x="135268" y="98633"/>
                      </a:moveTo>
                      <a:lnTo>
                        <a:pt x="118360" y="87361"/>
                      </a:lnTo>
                      <a:moveTo>
                        <a:pt x="0" y="104269"/>
                      </a:moveTo>
                      <a:lnTo>
                        <a:pt x="22545" y="87361"/>
                      </a:lnTo>
                      <a:moveTo>
                        <a:pt x="47907" y="140905"/>
                      </a:moveTo>
                      <a:lnTo>
                        <a:pt x="81725" y="140905"/>
                      </a:lnTo>
                    </a:path>
                  </a:pathLst>
                </a:custGeom>
                <a:noFill/>
                <a:ln w="29031" cap="flat">
                  <a:solidFill>
                    <a:srgbClr val="BBC27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6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11372895" y="5224363"/>
                <a:ext cx="270641" cy="270454"/>
                <a:chOff x="11372895" y="5224363"/>
                <a:chExt cx="270641" cy="270454"/>
              </a:xfrm>
              <a:solidFill>
                <a:schemeClr val="accent1"/>
              </a:solidFill>
            </p:grpSpPr>
            <p:sp>
              <p:nvSpPr>
                <p:cNvPr id="127" name="Freihandform: Form 126">
                  <a:extLst>
                    <a:ext uri="{FF2B5EF4-FFF2-40B4-BE49-F238E27FC236}">
                      <a16:creationId xmlns:a16="http://schemas.microsoft.com/office/drawing/2014/main" id="{CD774B9D-382D-49E9-B03A-A56E9AD68D95}"/>
                    </a:ext>
                  </a:extLst>
                </p:cNvPr>
                <p:cNvSpPr/>
                <p:nvPr/>
              </p:nvSpPr>
              <p:spPr>
                <a:xfrm>
                  <a:off x="11372895" y="5224363"/>
                  <a:ext cx="270641" cy="270454"/>
                </a:xfrm>
                <a:custGeom>
                  <a:avLst/>
                  <a:gdLst>
                    <a:gd name="connsiteX0" fmla="*/ 4840 w 270641"/>
                    <a:gd name="connsiteY0" fmla="*/ 100468 h 270454"/>
                    <a:gd name="connsiteX1" fmla="*/ 171108 w 270641"/>
                    <a:gd name="connsiteY1" fmla="*/ 4652 h 270454"/>
                    <a:gd name="connsiteX2" fmla="*/ 266923 w 270641"/>
                    <a:gd name="connsiteY2" fmla="*/ 170920 h 270454"/>
                    <a:gd name="connsiteX3" fmla="*/ 100655 w 270641"/>
                    <a:gd name="connsiteY3" fmla="*/ 266735 h 270454"/>
                    <a:gd name="connsiteX4" fmla="*/ 4840 w 270641"/>
                    <a:gd name="connsiteY4" fmla="*/ 100468 h 270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641" h="270454">
                      <a:moveTo>
                        <a:pt x="4840" y="100468"/>
                      </a:moveTo>
                      <a:cubicBezTo>
                        <a:pt x="21749" y="30015"/>
                        <a:pt x="97837" y="-15074"/>
                        <a:pt x="171108" y="4652"/>
                      </a:cubicBezTo>
                      <a:cubicBezTo>
                        <a:pt x="241560" y="24379"/>
                        <a:pt x="283831" y="97650"/>
                        <a:pt x="266923" y="170920"/>
                      </a:cubicBezTo>
                      <a:cubicBezTo>
                        <a:pt x="247196" y="241372"/>
                        <a:pt x="173926" y="283643"/>
                        <a:pt x="100655" y="266735"/>
                      </a:cubicBezTo>
                      <a:cubicBezTo>
                        <a:pt x="27385" y="247008"/>
                        <a:pt x="-14886" y="173738"/>
                        <a:pt x="4840" y="100468"/>
                      </a:cubicBezTo>
                    </a:path>
                  </a:pathLst>
                </a:custGeom>
                <a:solidFill>
                  <a:srgbClr val="4A4A49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B3C618DE-8E38-4B94-B7CC-9B69E3319557}"/>
                    </a:ext>
                  </a:extLst>
                </p:cNvPr>
                <p:cNvSpPr/>
                <p:nvPr/>
              </p:nvSpPr>
              <p:spPr>
                <a:xfrm>
                  <a:off x="11372895" y="5224363"/>
                  <a:ext cx="270641" cy="270454"/>
                </a:xfrm>
                <a:custGeom>
                  <a:avLst/>
                  <a:gdLst>
                    <a:gd name="connsiteX0" fmla="*/ 4840 w 270641"/>
                    <a:gd name="connsiteY0" fmla="*/ 100468 h 270454"/>
                    <a:gd name="connsiteX1" fmla="*/ 171108 w 270641"/>
                    <a:gd name="connsiteY1" fmla="*/ 4652 h 270454"/>
                    <a:gd name="connsiteX2" fmla="*/ 266923 w 270641"/>
                    <a:gd name="connsiteY2" fmla="*/ 170920 h 270454"/>
                    <a:gd name="connsiteX3" fmla="*/ 100655 w 270641"/>
                    <a:gd name="connsiteY3" fmla="*/ 266735 h 270454"/>
                    <a:gd name="connsiteX4" fmla="*/ 4840 w 270641"/>
                    <a:gd name="connsiteY4" fmla="*/ 100468 h 270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641" h="270454">
                      <a:moveTo>
                        <a:pt x="4840" y="100468"/>
                      </a:moveTo>
                      <a:cubicBezTo>
                        <a:pt x="21749" y="30015"/>
                        <a:pt x="97837" y="-15074"/>
                        <a:pt x="171108" y="4652"/>
                      </a:cubicBezTo>
                      <a:cubicBezTo>
                        <a:pt x="241560" y="24379"/>
                        <a:pt x="283831" y="97650"/>
                        <a:pt x="266923" y="170920"/>
                      </a:cubicBezTo>
                      <a:cubicBezTo>
                        <a:pt x="247196" y="241372"/>
                        <a:pt x="173926" y="283643"/>
                        <a:pt x="100655" y="266735"/>
                      </a:cubicBezTo>
                      <a:cubicBezTo>
                        <a:pt x="27385" y="247008"/>
                        <a:pt x="-14886" y="173738"/>
                        <a:pt x="4840" y="100468"/>
                      </a:cubicBezTo>
                      <a:close/>
                    </a:path>
                  </a:pathLst>
                </a:custGeom>
                <a:noFill/>
                <a:ln w="10155" cap="flat">
                  <a:solidFill>
                    <a:srgbClr val="007FB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FCC89D40-8600-4619-B0AD-F33791F982AB}"/>
                </a:ext>
              </a:extLst>
            </p:cNvPr>
            <p:cNvSpPr txBox="1"/>
            <p:nvPr/>
          </p:nvSpPr>
          <p:spPr>
            <a:xfrm>
              <a:off x="7764943" y="5681917"/>
              <a:ext cx="543891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/>
                <a:t>biotin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DDF7FB94-EC16-43A9-8CE9-45C2B95E0C60}"/>
                </a:ext>
              </a:extLst>
            </p:cNvPr>
            <p:cNvSpPr txBox="1"/>
            <p:nvPr/>
          </p:nvSpPr>
          <p:spPr>
            <a:xfrm>
              <a:off x="9232463" y="5696876"/>
              <a:ext cx="1061012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neutravidin</a:t>
              </a:r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94513951-4B5A-45AC-AB98-4E4BA2EDC32B}"/>
                </a:ext>
              </a:extLst>
            </p:cNvPr>
            <p:cNvSpPr txBox="1"/>
            <p:nvPr/>
          </p:nvSpPr>
          <p:spPr>
            <a:xfrm>
              <a:off x="11299021" y="5678519"/>
              <a:ext cx="601931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bead</a:t>
              </a:r>
            </a:p>
          </p:txBody>
        </p:sp>
      </p:grpSp>
      <p:sp>
        <p:nvSpPr>
          <p:cNvPr id="133" name="Textfeld 132">
            <a:extLst>
              <a:ext uri="{FF2B5EF4-FFF2-40B4-BE49-F238E27FC236}">
                <a16:creationId xmlns:a16="http://schemas.microsoft.com/office/drawing/2014/main" id="{9A923683-157B-4F28-A1DB-BD1235725DE4}"/>
              </a:ext>
            </a:extLst>
          </p:cNvPr>
          <p:cNvSpPr txBox="1"/>
          <p:nvPr/>
        </p:nvSpPr>
        <p:spPr>
          <a:xfrm>
            <a:off x="11527611" y="4049630"/>
            <a:ext cx="225342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latin typeface="+mn-lt"/>
              </a:rPr>
              <a:t>z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7D38A4A-5AFE-4AFE-8A9C-80A8821E1282}"/>
              </a:ext>
            </a:extLst>
          </p:cNvPr>
          <p:cNvSpPr txBox="1"/>
          <p:nvPr/>
        </p:nvSpPr>
        <p:spPr>
          <a:xfrm>
            <a:off x="7784670" y="6021288"/>
            <a:ext cx="4116282" cy="336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000" dirty="0"/>
              <a:t>Adopted from Wu and </a:t>
            </a:r>
            <a:r>
              <a:rPr lang="en-US" sz="1000" dirty="0" err="1"/>
              <a:t>Voldman</a:t>
            </a:r>
            <a:r>
              <a:rPr lang="en-US" sz="1000" dirty="0"/>
              <a:t> (2020) </a:t>
            </a:r>
            <a:r>
              <a:rPr lang="en-US" sz="1000" i="1" dirty="0"/>
              <a:t>Biosensors and Bioelectronics</a:t>
            </a:r>
            <a:r>
              <a:rPr lang="en-US" sz="1000" dirty="0"/>
              <a:t>, </a:t>
            </a:r>
            <a:r>
              <a:rPr lang="en-US" sz="1000" i="1" dirty="0"/>
              <a:t>154</a:t>
            </a:r>
            <a:r>
              <a:rPr lang="en-US" sz="1000" dirty="0"/>
              <a:t>, 112070.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281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</a:t>
            </a: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16" name="Inhaltsplatzhalter 8">
            <a:extLst>
              <a:ext uri="{FF2B5EF4-FFF2-40B4-BE49-F238E27FC236}">
                <a16:creationId xmlns:a16="http://schemas.microsoft.com/office/drawing/2014/main" id="{96405522-9780-4DB1-BEA7-76AD3A652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349697" y="2018700"/>
            <a:ext cx="4611664" cy="27122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2DC3460D-5BBA-4AA5-A9A9-FCB15DC2B7DA}"/>
              </a:ext>
            </a:extLst>
          </p:cNvPr>
          <p:cNvGrpSpPr/>
          <p:nvPr/>
        </p:nvGrpSpPr>
        <p:grpSpPr>
          <a:xfrm>
            <a:off x="7578950" y="1968486"/>
            <a:ext cx="4322002" cy="4001688"/>
            <a:chOff x="7578950" y="1968486"/>
            <a:chExt cx="4322002" cy="4001688"/>
          </a:xfrm>
        </p:grpSpPr>
        <p:grpSp>
          <p:nvGrpSpPr>
            <p:cNvPr id="2" name="Bildplatzhalter 10">
              <a:extLst>
                <a:ext uri="{FF2B5EF4-FFF2-40B4-BE49-F238E27FC236}">
                  <a16:creationId xmlns:a16="http://schemas.microsoft.com/office/drawing/2014/main" id="{87AA8881-0AE6-46F5-830E-DE72E8751ABA}"/>
                </a:ext>
              </a:extLst>
            </p:cNvPr>
            <p:cNvGrpSpPr/>
            <p:nvPr/>
          </p:nvGrpSpPr>
          <p:grpSpPr>
            <a:xfrm>
              <a:off x="7578950" y="1968486"/>
              <a:ext cx="4227136" cy="4001688"/>
              <a:chOff x="7578950" y="1968486"/>
              <a:chExt cx="4227136" cy="4001688"/>
            </a:xfrm>
          </p:grpSpPr>
          <p:grpSp>
            <p:nvGrpSpPr>
              <p:cNvPr id="3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7584586" y="2014451"/>
                <a:ext cx="4207409" cy="3048297"/>
                <a:chOff x="7584586" y="2014451"/>
                <a:chExt cx="4207409" cy="3048297"/>
              </a:xfrm>
              <a:solidFill>
                <a:schemeClr val="accent1"/>
              </a:solidFill>
            </p:grpSpPr>
            <p:sp>
              <p:nvSpPr>
                <p:cNvPr id="6" name="Freihandform: Form 5">
                  <a:extLst>
                    <a:ext uri="{FF2B5EF4-FFF2-40B4-BE49-F238E27FC236}">
                      <a16:creationId xmlns:a16="http://schemas.microsoft.com/office/drawing/2014/main" id="{E8E8695D-E37E-4357-8F9F-495D3B56AF6E}"/>
                    </a:ext>
                  </a:extLst>
                </p:cNvPr>
                <p:cNvSpPr/>
                <p:nvPr/>
              </p:nvSpPr>
              <p:spPr>
                <a:xfrm>
                  <a:off x="7584586" y="2985816"/>
                  <a:ext cx="4207409" cy="2076932"/>
                </a:xfrm>
                <a:custGeom>
                  <a:avLst/>
                  <a:gdLst>
                    <a:gd name="connsiteX0" fmla="*/ 501620 w 4207409"/>
                    <a:gd name="connsiteY0" fmla="*/ 0 h 2076932"/>
                    <a:gd name="connsiteX1" fmla="*/ 3705789 w 4207409"/>
                    <a:gd name="connsiteY1" fmla="*/ 0 h 2076932"/>
                    <a:gd name="connsiteX2" fmla="*/ 4207410 w 4207409"/>
                    <a:gd name="connsiteY2" fmla="*/ 701705 h 2076932"/>
                    <a:gd name="connsiteX3" fmla="*/ 4207410 w 4207409"/>
                    <a:gd name="connsiteY3" fmla="*/ 1375228 h 2076932"/>
                    <a:gd name="connsiteX4" fmla="*/ 3705789 w 4207409"/>
                    <a:gd name="connsiteY4" fmla="*/ 2076933 h 2076932"/>
                    <a:gd name="connsiteX5" fmla="*/ 501620 w 4207409"/>
                    <a:gd name="connsiteY5" fmla="*/ 2076933 h 2076932"/>
                    <a:gd name="connsiteX6" fmla="*/ 0 w 4207409"/>
                    <a:gd name="connsiteY6" fmla="*/ 1375228 h 2076932"/>
                    <a:gd name="connsiteX7" fmla="*/ 0 w 4207409"/>
                    <a:gd name="connsiteY7" fmla="*/ 701705 h 2076932"/>
                    <a:gd name="connsiteX8" fmla="*/ 501620 w 4207409"/>
                    <a:gd name="connsiteY8" fmla="*/ 0 h 207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7409" h="2076932">
                      <a:moveTo>
                        <a:pt x="501620" y="0"/>
                      </a:moveTo>
                      <a:lnTo>
                        <a:pt x="3705789" y="0"/>
                      </a:lnTo>
                      <a:cubicBezTo>
                        <a:pt x="3981962" y="0"/>
                        <a:pt x="4207410" y="315626"/>
                        <a:pt x="4207410" y="701705"/>
                      </a:cubicBezTo>
                      <a:lnTo>
                        <a:pt x="4207410" y="1375228"/>
                      </a:lnTo>
                      <a:cubicBezTo>
                        <a:pt x="4207410" y="1761306"/>
                        <a:pt x="3981962" y="2076933"/>
                        <a:pt x="3705789" y="2076933"/>
                      </a:cubicBezTo>
                      <a:lnTo>
                        <a:pt x="501620" y="2076933"/>
                      </a:lnTo>
                      <a:cubicBezTo>
                        <a:pt x="225447" y="2076933"/>
                        <a:pt x="0" y="1761306"/>
                        <a:pt x="0" y="1375228"/>
                      </a:cubicBezTo>
                      <a:lnTo>
                        <a:pt x="0" y="701705"/>
                      </a:lnTo>
                      <a:cubicBezTo>
                        <a:pt x="2818" y="315626"/>
                        <a:pt x="225447" y="0"/>
                        <a:pt x="501620" y="0"/>
                      </a:cubicBezTo>
                      <a:close/>
                    </a:path>
                  </a:pathLst>
                </a:custGeom>
                <a:noFill/>
                <a:ln w="1451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ihandform: Form 7">
                  <a:extLst>
                    <a:ext uri="{FF2B5EF4-FFF2-40B4-BE49-F238E27FC236}">
                      <a16:creationId xmlns:a16="http://schemas.microsoft.com/office/drawing/2014/main" id="{3C1AF909-5013-44BC-AF96-D1BF31D90BF2}"/>
                    </a:ext>
                  </a:extLst>
                </p:cNvPr>
                <p:cNvSpPr/>
                <p:nvPr/>
              </p:nvSpPr>
              <p:spPr>
                <a:xfrm>
                  <a:off x="9896296" y="2014451"/>
                  <a:ext cx="134491" cy="134738"/>
                </a:xfrm>
                <a:custGeom>
                  <a:avLst/>
                  <a:gdLst>
                    <a:gd name="connsiteX0" fmla="*/ 1942 w 134491"/>
                    <a:gd name="connsiteY0" fmla="*/ 49850 h 134738"/>
                    <a:gd name="connsiteX1" fmla="*/ 83667 w 134491"/>
                    <a:gd name="connsiteY1" fmla="*/ 1942 h 134738"/>
                    <a:gd name="connsiteX2" fmla="*/ 131574 w 134491"/>
                    <a:gd name="connsiteY2" fmla="*/ 86485 h 134738"/>
                    <a:gd name="connsiteX3" fmla="*/ 49850 w 134491"/>
                    <a:gd name="connsiteY3" fmla="*/ 131574 h 134738"/>
                    <a:gd name="connsiteX4" fmla="*/ 1942 w 134491"/>
                    <a:gd name="connsiteY4" fmla="*/ 49850 h 13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91" h="134738">
                      <a:moveTo>
                        <a:pt x="1942" y="49850"/>
                      </a:moveTo>
                      <a:cubicBezTo>
                        <a:pt x="10396" y="13214"/>
                        <a:pt x="47032" y="-6512"/>
                        <a:pt x="83667" y="1942"/>
                      </a:cubicBezTo>
                      <a:cubicBezTo>
                        <a:pt x="120302" y="13214"/>
                        <a:pt x="142847" y="49850"/>
                        <a:pt x="131574" y="86485"/>
                      </a:cubicBezTo>
                      <a:cubicBezTo>
                        <a:pt x="123120" y="123120"/>
                        <a:pt x="86485" y="142847"/>
                        <a:pt x="49850" y="131574"/>
                      </a:cubicBezTo>
                      <a:cubicBezTo>
                        <a:pt x="13214" y="123120"/>
                        <a:pt x="-6512" y="86485"/>
                        <a:pt x="1942" y="49850"/>
                      </a:cubicBezTo>
                    </a:path>
                  </a:pathLst>
                </a:custGeom>
                <a:solidFill>
                  <a:srgbClr val="4A4A49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ihandform: Form 9">
                  <a:extLst>
                    <a:ext uri="{FF2B5EF4-FFF2-40B4-BE49-F238E27FC236}">
                      <a16:creationId xmlns:a16="http://schemas.microsoft.com/office/drawing/2014/main" id="{0536A7AF-45D3-4DFA-B007-4C234778FEBB}"/>
                    </a:ext>
                  </a:extLst>
                </p:cNvPr>
                <p:cNvSpPr/>
                <p:nvPr/>
              </p:nvSpPr>
              <p:spPr>
                <a:xfrm>
                  <a:off x="9896296" y="2014451"/>
                  <a:ext cx="134491" cy="134738"/>
                </a:xfrm>
                <a:custGeom>
                  <a:avLst/>
                  <a:gdLst>
                    <a:gd name="connsiteX0" fmla="*/ 1942 w 134491"/>
                    <a:gd name="connsiteY0" fmla="*/ 49850 h 134738"/>
                    <a:gd name="connsiteX1" fmla="*/ 83667 w 134491"/>
                    <a:gd name="connsiteY1" fmla="*/ 1942 h 134738"/>
                    <a:gd name="connsiteX2" fmla="*/ 131574 w 134491"/>
                    <a:gd name="connsiteY2" fmla="*/ 86485 h 134738"/>
                    <a:gd name="connsiteX3" fmla="*/ 49850 w 134491"/>
                    <a:gd name="connsiteY3" fmla="*/ 131574 h 134738"/>
                    <a:gd name="connsiteX4" fmla="*/ 1942 w 134491"/>
                    <a:gd name="connsiteY4" fmla="*/ 49850 h 13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91" h="134738">
                      <a:moveTo>
                        <a:pt x="1942" y="49850"/>
                      </a:moveTo>
                      <a:cubicBezTo>
                        <a:pt x="10396" y="13214"/>
                        <a:pt x="47032" y="-6512"/>
                        <a:pt x="83667" y="1942"/>
                      </a:cubicBezTo>
                      <a:cubicBezTo>
                        <a:pt x="120302" y="13214"/>
                        <a:pt x="142847" y="49850"/>
                        <a:pt x="131574" y="86485"/>
                      </a:cubicBezTo>
                      <a:cubicBezTo>
                        <a:pt x="123120" y="123120"/>
                        <a:pt x="86485" y="142847"/>
                        <a:pt x="49850" y="131574"/>
                      </a:cubicBezTo>
                      <a:cubicBezTo>
                        <a:pt x="13214" y="123120"/>
                        <a:pt x="-6512" y="86485"/>
                        <a:pt x="1942" y="49850"/>
                      </a:cubicBezTo>
                      <a:close/>
                    </a:path>
                  </a:pathLst>
                </a:custGeom>
                <a:noFill/>
                <a:ln w="10155" cap="flat">
                  <a:solidFill>
                    <a:srgbClr val="007FB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ihandform: Form 11">
                  <a:extLst>
                    <a:ext uri="{FF2B5EF4-FFF2-40B4-BE49-F238E27FC236}">
                      <a16:creationId xmlns:a16="http://schemas.microsoft.com/office/drawing/2014/main" id="{358F9BBD-63E6-4A7B-B1B4-5221170367A5}"/>
                    </a:ext>
                  </a:extLst>
                </p:cNvPr>
                <p:cNvSpPr/>
                <p:nvPr/>
              </p:nvSpPr>
              <p:spPr>
                <a:xfrm>
                  <a:off x="9252895" y="2182660"/>
                  <a:ext cx="1189234" cy="28180"/>
                </a:xfrm>
                <a:custGeom>
                  <a:avLst/>
                  <a:gdLst>
                    <a:gd name="connsiteX0" fmla="*/ 0 w 1189234"/>
                    <a:gd name="connsiteY0" fmla="*/ 0 h 28180"/>
                    <a:gd name="connsiteX1" fmla="*/ 1189234 w 1189234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9234" h="28180">
                      <a:moveTo>
                        <a:pt x="0" y="0"/>
                      </a:moveTo>
                      <a:lnTo>
                        <a:pt x="1189234" y="0"/>
                      </a:lnTo>
                    </a:path>
                  </a:pathLst>
                </a:custGeom>
                <a:ln w="43546" cap="flat">
                  <a:solidFill>
                    <a:srgbClr val="FFCC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ihandform: Form 12">
                  <a:extLst>
                    <a:ext uri="{FF2B5EF4-FFF2-40B4-BE49-F238E27FC236}">
                      <a16:creationId xmlns:a16="http://schemas.microsoft.com/office/drawing/2014/main" id="{3B3AA06F-0929-4CC8-98EC-C35939B5C35D}"/>
                    </a:ext>
                  </a:extLst>
                </p:cNvPr>
                <p:cNvSpPr/>
                <p:nvPr/>
              </p:nvSpPr>
              <p:spPr>
                <a:xfrm>
                  <a:off x="9255713" y="2157298"/>
                  <a:ext cx="1180779" cy="28180"/>
                </a:xfrm>
                <a:custGeom>
                  <a:avLst/>
                  <a:gdLst>
                    <a:gd name="connsiteX0" fmla="*/ 0 w 1180779"/>
                    <a:gd name="connsiteY0" fmla="*/ 0 h 28180"/>
                    <a:gd name="connsiteX1" fmla="*/ 1180780 w 1180779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0779" h="28180">
                      <a:moveTo>
                        <a:pt x="0" y="0"/>
                      </a:moveTo>
                      <a:lnTo>
                        <a:pt x="1180780" y="0"/>
                      </a:lnTo>
                    </a:path>
                  </a:pathLst>
                </a:custGeom>
                <a:ln w="14515" cap="flat">
                  <a:solidFill>
                    <a:srgbClr val="31278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ihandform: Form 13">
                  <a:extLst>
                    <a:ext uri="{FF2B5EF4-FFF2-40B4-BE49-F238E27FC236}">
                      <a16:creationId xmlns:a16="http://schemas.microsoft.com/office/drawing/2014/main" id="{15011B62-C698-4312-8FED-83EC3C440B8F}"/>
                    </a:ext>
                  </a:extLst>
                </p:cNvPr>
                <p:cNvSpPr/>
                <p:nvPr/>
              </p:nvSpPr>
              <p:spPr>
                <a:xfrm>
                  <a:off x="7883303" y="4213940"/>
                  <a:ext cx="3466251" cy="375369"/>
                </a:xfrm>
                <a:custGeom>
                  <a:avLst/>
                  <a:gdLst>
                    <a:gd name="connsiteX0" fmla="*/ 1910665 w 3466251"/>
                    <a:gd name="connsiteY0" fmla="*/ 3663 h 375369"/>
                    <a:gd name="connsiteX1" fmla="*/ 1978300 w 3466251"/>
                    <a:gd name="connsiteY1" fmla="*/ 109342 h 375369"/>
                    <a:gd name="connsiteX2" fmla="*/ 1975482 w 3466251"/>
                    <a:gd name="connsiteY2" fmla="*/ 342680 h 375369"/>
                    <a:gd name="connsiteX3" fmla="*/ 1885303 w 3466251"/>
                    <a:gd name="connsiteY3" fmla="*/ 36635 h 375369"/>
                    <a:gd name="connsiteX4" fmla="*/ 1950119 w 3466251"/>
                    <a:gd name="connsiteY4" fmla="*/ 138650 h 375369"/>
                    <a:gd name="connsiteX5" fmla="*/ 2116386 w 3466251"/>
                    <a:gd name="connsiteY5" fmla="*/ 25645 h 375369"/>
                    <a:gd name="connsiteX6" fmla="*/ 2043116 w 3466251"/>
                    <a:gd name="connsiteY6" fmla="*/ 142314 h 375369"/>
                    <a:gd name="connsiteX7" fmla="*/ 2088205 w 3466251"/>
                    <a:gd name="connsiteY7" fmla="*/ 0 h 375369"/>
                    <a:gd name="connsiteX8" fmla="*/ 2029025 w 3466251"/>
                    <a:gd name="connsiteY8" fmla="*/ 94688 h 375369"/>
                    <a:gd name="connsiteX9" fmla="*/ 2012117 w 3466251"/>
                    <a:gd name="connsiteY9" fmla="*/ 116669 h 375369"/>
                    <a:gd name="connsiteX10" fmla="*/ 2014935 w 3466251"/>
                    <a:gd name="connsiteY10" fmla="*/ 350007 h 375369"/>
                    <a:gd name="connsiteX11" fmla="*/ 2054388 w 3466251"/>
                    <a:gd name="connsiteY11" fmla="*/ 102015 h 375369"/>
                    <a:gd name="connsiteX12" fmla="*/ 2043116 w 3466251"/>
                    <a:gd name="connsiteY12" fmla="*/ 87361 h 375369"/>
                    <a:gd name="connsiteX13" fmla="*/ 1938846 w 3466251"/>
                    <a:gd name="connsiteY13" fmla="*/ 109342 h 375369"/>
                    <a:gd name="connsiteX14" fmla="*/ 1955755 w 3466251"/>
                    <a:gd name="connsiteY14" fmla="*/ 91024 h 375369"/>
                    <a:gd name="connsiteX15" fmla="*/ 1981118 w 3466251"/>
                    <a:gd name="connsiteY15" fmla="*/ 149359 h 375369"/>
                    <a:gd name="connsiteX16" fmla="*/ 2009299 w 3466251"/>
                    <a:gd name="connsiteY16" fmla="*/ 149359 h 375369"/>
                    <a:gd name="connsiteX17" fmla="*/ 2181202 w 3466251"/>
                    <a:gd name="connsiteY17" fmla="*/ 3663 h 375369"/>
                    <a:gd name="connsiteX18" fmla="*/ 2248836 w 3466251"/>
                    <a:gd name="connsiteY18" fmla="*/ 109342 h 375369"/>
                    <a:gd name="connsiteX19" fmla="*/ 2246018 w 3466251"/>
                    <a:gd name="connsiteY19" fmla="*/ 342680 h 375369"/>
                    <a:gd name="connsiteX20" fmla="*/ 2155840 w 3466251"/>
                    <a:gd name="connsiteY20" fmla="*/ 36635 h 375369"/>
                    <a:gd name="connsiteX21" fmla="*/ 2220656 w 3466251"/>
                    <a:gd name="connsiteY21" fmla="*/ 138650 h 375369"/>
                    <a:gd name="connsiteX22" fmla="*/ 2386923 w 3466251"/>
                    <a:gd name="connsiteY22" fmla="*/ 25645 h 375369"/>
                    <a:gd name="connsiteX23" fmla="*/ 2313653 w 3466251"/>
                    <a:gd name="connsiteY23" fmla="*/ 142314 h 375369"/>
                    <a:gd name="connsiteX24" fmla="*/ 2358742 w 3466251"/>
                    <a:gd name="connsiteY24" fmla="*/ 0 h 375369"/>
                    <a:gd name="connsiteX25" fmla="*/ 2299562 w 3466251"/>
                    <a:gd name="connsiteY25" fmla="*/ 94688 h 375369"/>
                    <a:gd name="connsiteX26" fmla="*/ 2282654 w 3466251"/>
                    <a:gd name="connsiteY26" fmla="*/ 116669 h 375369"/>
                    <a:gd name="connsiteX27" fmla="*/ 2285472 w 3466251"/>
                    <a:gd name="connsiteY27" fmla="*/ 350007 h 375369"/>
                    <a:gd name="connsiteX28" fmla="*/ 2324925 w 3466251"/>
                    <a:gd name="connsiteY28" fmla="*/ 102015 h 375369"/>
                    <a:gd name="connsiteX29" fmla="*/ 2313653 w 3466251"/>
                    <a:gd name="connsiteY29" fmla="*/ 87361 h 375369"/>
                    <a:gd name="connsiteX30" fmla="*/ 2209383 w 3466251"/>
                    <a:gd name="connsiteY30" fmla="*/ 109342 h 375369"/>
                    <a:gd name="connsiteX31" fmla="*/ 2226292 w 3466251"/>
                    <a:gd name="connsiteY31" fmla="*/ 91024 h 375369"/>
                    <a:gd name="connsiteX32" fmla="*/ 2251654 w 3466251"/>
                    <a:gd name="connsiteY32" fmla="*/ 149359 h 375369"/>
                    <a:gd name="connsiteX33" fmla="*/ 2277017 w 3466251"/>
                    <a:gd name="connsiteY33" fmla="*/ 149359 h 375369"/>
                    <a:gd name="connsiteX34" fmla="*/ 2454557 w 3466251"/>
                    <a:gd name="connsiteY34" fmla="*/ 3663 h 375369"/>
                    <a:gd name="connsiteX35" fmla="*/ 2522191 w 3466251"/>
                    <a:gd name="connsiteY35" fmla="*/ 109342 h 375369"/>
                    <a:gd name="connsiteX36" fmla="*/ 2519373 w 3466251"/>
                    <a:gd name="connsiteY36" fmla="*/ 342680 h 375369"/>
                    <a:gd name="connsiteX37" fmla="*/ 2429194 w 3466251"/>
                    <a:gd name="connsiteY37" fmla="*/ 36635 h 375369"/>
                    <a:gd name="connsiteX38" fmla="*/ 2494010 w 3466251"/>
                    <a:gd name="connsiteY38" fmla="*/ 138650 h 375369"/>
                    <a:gd name="connsiteX39" fmla="*/ 2663096 w 3466251"/>
                    <a:gd name="connsiteY39" fmla="*/ 25645 h 375369"/>
                    <a:gd name="connsiteX40" fmla="*/ 2587007 w 3466251"/>
                    <a:gd name="connsiteY40" fmla="*/ 142314 h 375369"/>
                    <a:gd name="connsiteX41" fmla="*/ 2632097 w 3466251"/>
                    <a:gd name="connsiteY41" fmla="*/ 0 h 375369"/>
                    <a:gd name="connsiteX42" fmla="*/ 2572917 w 3466251"/>
                    <a:gd name="connsiteY42" fmla="*/ 94688 h 375369"/>
                    <a:gd name="connsiteX43" fmla="*/ 2558826 w 3466251"/>
                    <a:gd name="connsiteY43" fmla="*/ 116669 h 375369"/>
                    <a:gd name="connsiteX44" fmla="*/ 2558826 w 3466251"/>
                    <a:gd name="connsiteY44" fmla="*/ 350007 h 375369"/>
                    <a:gd name="connsiteX45" fmla="*/ 2601098 w 3466251"/>
                    <a:gd name="connsiteY45" fmla="*/ 102015 h 375369"/>
                    <a:gd name="connsiteX46" fmla="*/ 2587007 w 3466251"/>
                    <a:gd name="connsiteY46" fmla="*/ 87361 h 375369"/>
                    <a:gd name="connsiteX47" fmla="*/ 2485556 w 3466251"/>
                    <a:gd name="connsiteY47" fmla="*/ 109342 h 375369"/>
                    <a:gd name="connsiteX48" fmla="*/ 2502465 w 3466251"/>
                    <a:gd name="connsiteY48" fmla="*/ 91024 h 375369"/>
                    <a:gd name="connsiteX49" fmla="*/ 2525009 w 3466251"/>
                    <a:gd name="connsiteY49" fmla="*/ 149359 h 375369"/>
                    <a:gd name="connsiteX50" fmla="*/ 2550372 w 3466251"/>
                    <a:gd name="connsiteY50" fmla="*/ 149359 h 375369"/>
                    <a:gd name="connsiteX51" fmla="*/ 2736366 w 3466251"/>
                    <a:gd name="connsiteY51" fmla="*/ 3663 h 375369"/>
                    <a:gd name="connsiteX52" fmla="*/ 2806818 w 3466251"/>
                    <a:gd name="connsiteY52" fmla="*/ 109342 h 375369"/>
                    <a:gd name="connsiteX53" fmla="*/ 2804000 w 3466251"/>
                    <a:gd name="connsiteY53" fmla="*/ 342680 h 375369"/>
                    <a:gd name="connsiteX54" fmla="*/ 2713821 w 3466251"/>
                    <a:gd name="connsiteY54" fmla="*/ 36635 h 375369"/>
                    <a:gd name="connsiteX55" fmla="*/ 2775820 w 3466251"/>
                    <a:gd name="connsiteY55" fmla="*/ 138650 h 375369"/>
                    <a:gd name="connsiteX56" fmla="*/ 2944905 w 3466251"/>
                    <a:gd name="connsiteY56" fmla="*/ 25645 h 375369"/>
                    <a:gd name="connsiteX57" fmla="*/ 2871634 w 3466251"/>
                    <a:gd name="connsiteY57" fmla="*/ 142314 h 375369"/>
                    <a:gd name="connsiteX58" fmla="*/ 2916724 w 3466251"/>
                    <a:gd name="connsiteY58" fmla="*/ 0 h 375369"/>
                    <a:gd name="connsiteX59" fmla="*/ 2857544 w 3466251"/>
                    <a:gd name="connsiteY59" fmla="*/ 94688 h 375369"/>
                    <a:gd name="connsiteX60" fmla="*/ 2840635 w 3466251"/>
                    <a:gd name="connsiteY60" fmla="*/ 116669 h 375369"/>
                    <a:gd name="connsiteX61" fmla="*/ 2843454 w 3466251"/>
                    <a:gd name="connsiteY61" fmla="*/ 350007 h 375369"/>
                    <a:gd name="connsiteX62" fmla="*/ 2882907 w 3466251"/>
                    <a:gd name="connsiteY62" fmla="*/ 102015 h 375369"/>
                    <a:gd name="connsiteX63" fmla="*/ 2871634 w 3466251"/>
                    <a:gd name="connsiteY63" fmla="*/ 87361 h 375369"/>
                    <a:gd name="connsiteX64" fmla="*/ 2767365 w 3466251"/>
                    <a:gd name="connsiteY64" fmla="*/ 109342 h 375369"/>
                    <a:gd name="connsiteX65" fmla="*/ 2784274 w 3466251"/>
                    <a:gd name="connsiteY65" fmla="*/ 91024 h 375369"/>
                    <a:gd name="connsiteX66" fmla="*/ 2806818 w 3466251"/>
                    <a:gd name="connsiteY66" fmla="*/ 149359 h 375369"/>
                    <a:gd name="connsiteX67" fmla="*/ 2834999 w 3466251"/>
                    <a:gd name="connsiteY67" fmla="*/ 149359 h 375369"/>
                    <a:gd name="connsiteX68" fmla="*/ 986332 w 3466251"/>
                    <a:gd name="connsiteY68" fmla="*/ 3663 h 375369"/>
                    <a:gd name="connsiteX69" fmla="*/ 1053966 w 3466251"/>
                    <a:gd name="connsiteY69" fmla="*/ 109342 h 375369"/>
                    <a:gd name="connsiteX70" fmla="*/ 1051148 w 3466251"/>
                    <a:gd name="connsiteY70" fmla="*/ 342680 h 375369"/>
                    <a:gd name="connsiteX71" fmla="*/ 960969 w 3466251"/>
                    <a:gd name="connsiteY71" fmla="*/ 36635 h 375369"/>
                    <a:gd name="connsiteX72" fmla="*/ 1022967 w 3466251"/>
                    <a:gd name="connsiteY72" fmla="*/ 138650 h 375369"/>
                    <a:gd name="connsiteX73" fmla="*/ 1194871 w 3466251"/>
                    <a:gd name="connsiteY73" fmla="*/ 25645 h 375369"/>
                    <a:gd name="connsiteX74" fmla="*/ 1121600 w 3466251"/>
                    <a:gd name="connsiteY74" fmla="*/ 142314 h 375369"/>
                    <a:gd name="connsiteX75" fmla="*/ 1163871 w 3466251"/>
                    <a:gd name="connsiteY75" fmla="*/ 0 h 375369"/>
                    <a:gd name="connsiteX76" fmla="*/ 1104692 w 3466251"/>
                    <a:gd name="connsiteY76" fmla="*/ 94970 h 375369"/>
                    <a:gd name="connsiteX77" fmla="*/ 1087783 w 3466251"/>
                    <a:gd name="connsiteY77" fmla="*/ 116951 h 375369"/>
                    <a:gd name="connsiteX78" fmla="*/ 1090601 w 3466251"/>
                    <a:gd name="connsiteY78" fmla="*/ 350289 h 375369"/>
                    <a:gd name="connsiteX79" fmla="*/ 1130054 w 3466251"/>
                    <a:gd name="connsiteY79" fmla="*/ 102015 h 375369"/>
                    <a:gd name="connsiteX80" fmla="*/ 1118782 w 3466251"/>
                    <a:gd name="connsiteY80" fmla="*/ 87361 h 375369"/>
                    <a:gd name="connsiteX81" fmla="*/ 1017331 w 3466251"/>
                    <a:gd name="connsiteY81" fmla="*/ 109342 h 375369"/>
                    <a:gd name="connsiteX82" fmla="*/ 1034239 w 3466251"/>
                    <a:gd name="connsiteY82" fmla="*/ 91024 h 375369"/>
                    <a:gd name="connsiteX83" fmla="*/ 1056784 w 3466251"/>
                    <a:gd name="connsiteY83" fmla="*/ 149359 h 375369"/>
                    <a:gd name="connsiteX84" fmla="*/ 1082147 w 3466251"/>
                    <a:gd name="connsiteY84" fmla="*/ 149359 h 375369"/>
                    <a:gd name="connsiteX85" fmla="*/ 1296322 w 3466251"/>
                    <a:gd name="connsiteY85" fmla="*/ 3663 h 375369"/>
                    <a:gd name="connsiteX86" fmla="*/ 1363956 w 3466251"/>
                    <a:gd name="connsiteY86" fmla="*/ 109342 h 375369"/>
                    <a:gd name="connsiteX87" fmla="*/ 1361138 w 3466251"/>
                    <a:gd name="connsiteY87" fmla="*/ 342680 h 375369"/>
                    <a:gd name="connsiteX88" fmla="*/ 1270959 w 3466251"/>
                    <a:gd name="connsiteY88" fmla="*/ 36635 h 375369"/>
                    <a:gd name="connsiteX89" fmla="*/ 1335775 w 3466251"/>
                    <a:gd name="connsiteY89" fmla="*/ 138650 h 375369"/>
                    <a:gd name="connsiteX90" fmla="*/ 1504860 w 3466251"/>
                    <a:gd name="connsiteY90" fmla="*/ 25645 h 375369"/>
                    <a:gd name="connsiteX91" fmla="*/ 1428772 w 3466251"/>
                    <a:gd name="connsiteY91" fmla="*/ 142314 h 375369"/>
                    <a:gd name="connsiteX92" fmla="*/ 1473861 w 3466251"/>
                    <a:gd name="connsiteY92" fmla="*/ 0 h 375369"/>
                    <a:gd name="connsiteX93" fmla="*/ 1414682 w 3466251"/>
                    <a:gd name="connsiteY93" fmla="*/ 94970 h 375369"/>
                    <a:gd name="connsiteX94" fmla="*/ 1400591 w 3466251"/>
                    <a:gd name="connsiteY94" fmla="*/ 116951 h 375369"/>
                    <a:gd name="connsiteX95" fmla="*/ 1400591 w 3466251"/>
                    <a:gd name="connsiteY95" fmla="*/ 350289 h 375369"/>
                    <a:gd name="connsiteX96" fmla="*/ 1442862 w 3466251"/>
                    <a:gd name="connsiteY96" fmla="*/ 102015 h 375369"/>
                    <a:gd name="connsiteX97" fmla="*/ 1428772 w 3466251"/>
                    <a:gd name="connsiteY97" fmla="*/ 87361 h 375369"/>
                    <a:gd name="connsiteX98" fmla="*/ 1330139 w 3466251"/>
                    <a:gd name="connsiteY98" fmla="*/ 109342 h 375369"/>
                    <a:gd name="connsiteX99" fmla="*/ 1347047 w 3466251"/>
                    <a:gd name="connsiteY99" fmla="*/ 91024 h 375369"/>
                    <a:gd name="connsiteX100" fmla="*/ 1366774 w 3466251"/>
                    <a:gd name="connsiteY100" fmla="*/ 149359 h 375369"/>
                    <a:gd name="connsiteX101" fmla="*/ 1392137 w 3466251"/>
                    <a:gd name="connsiteY101" fmla="*/ 149359 h 375369"/>
                    <a:gd name="connsiteX102" fmla="*/ 1620402 w 3466251"/>
                    <a:gd name="connsiteY102" fmla="*/ 3663 h 375369"/>
                    <a:gd name="connsiteX103" fmla="*/ 1690855 w 3466251"/>
                    <a:gd name="connsiteY103" fmla="*/ 109342 h 375369"/>
                    <a:gd name="connsiteX104" fmla="*/ 1688036 w 3466251"/>
                    <a:gd name="connsiteY104" fmla="*/ 342680 h 375369"/>
                    <a:gd name="connsiteX105" fmla="*/ 1597857 w 3466251"/>
                    <a:gd name="connsiteY105" fmla="*/ 36635 h 375369"/>
                    <a:gd name="connsiteX106" fmla="*/ 1659855 w 3466251"/>
                    <a:gd name="connsiteY106" fmla="*/ 138650 h 375369"/>
                    <a:gd name="connsiteX107" fmla="*/ 1828941 w 3466251"/>
                    <a:gd name="connsiteY107" fmla="*/ 25645 h 375369"/>
                    <a:gd name="connsiteX108" fmla="*/ 1755670 w 3466251"/>
                    <a:gd name="connsiteY108" fmla="*/ 142314 h 375369"/>
                    <a:gd name="connsiteX109" fmla="*/ 1800760 w 3466251"/>
                    <a:gd name="connsiteY109" fmla="*/ 0 h 375369"/>
                    <a:gd name="connsiteX110" fmla="*/ 1741580 w 3466251"/>
                    <a:gd name="connsiteY110" fmla="*/ 94688 h 375369"/>
                    <a:gd name="connsiteX111" fmla="*/ 1724672 w 3466251"/>
                    <a:gd name="connsiteY111" fmla="*/ 116669 h 375369"/>
                    <a:gd name="connsiteX112" fmla="*/ 1727490 w 3466251"/>
                    <a:gd name="connsiteY112" fmla="*/ 350007 h 375369"/>
                    <a:gd name="connsiteX113" fmla="*/ 1766943 w 3466251"/>
                    <a:gd name="connsiteY113" fmla="*/ 102015 h 375369"/>
                    <a:gd name="connsiteX114" fmla="*/ 1752852 w 3466251"/>
                    <a:gd name="connsiteY114" fmla="*/ 87643 h 375369"/>
                    <a:gd name="connsiteX115" fmla="*/ 1654219 w 3466251"/>
                    <a:gd name="connsiteY115" fmla="*/ 109342 h 375369"/>
                    <a:gd name="connsiteX116" fmla="*/ 1671128 w 3466251"/>
                    <a:gd name="connsiteY116" fmla="*/ 91024 h 375369"/>
                    <a:gd name="connsiteX117" fmla="*/ 1690855 w 3466251"/>
                    <a:gd name="connsiteY117" fmla="*/ 149359 h 375369"/>
                    <a:gd name="connsiteX118" fmla="*/ 1719035 w 3466251"/>
                    <a:gd name="connsiteY118" fmla="*/ 149359 h 375369"/>
                    <a:gd name="connsiteX119" fmla="*/ 383260 w 3466251"/>
                    <a:gd name="connsiteY119" fmla="*/ 3663 h 375369"/>
                    <a:gd name="connsiteX120" fmla="*/ 450894 w 3466251"/>
                    <a:gd name="connsiteY120" fmla="*/ 109342 h 375369"/>
                    <a:gd name="connsiteX121" fmla="*/ 448076 w 3466251"/>
                    <a:gd name="connsiteY121" fmla="*/ 342680 h 375369"/>
                    <a:gd name="connsiteX122" fmla="*/ 360716 w 3466251"/>
                    <a:gd name="connsiteY122" fmla="*/ 36635 h 375369"/>
                    <a:gd name="connsiteX123" fmla="*/ 422714 w 3466251"/>
                    <a:gd name="connsiteY123" fmla="*/ 138650 h 375369"/>
                    <a:gd name="connsiteX124" fmla="*/ 591799 w 3466251"/>
                    <a:gd name="connsiteY124" fmla="*/ 25645 h 375369"/>
                    <a:gd name="connsiteX125" fmla="*/ 515711 w 3466251"/>
                    <a:gd name="connsiteY125" fmla="*/ 142314 h 375369"/>
                    <a:gd name="connsiteX126" fmla="*/ 560800 w 3466251"/>
                    <a:gd name="connsiteY126" fmla="*/ 0 h 375369"/>
                    <a:gd name="connsiteX127" fmla="*/ 501620 w 3466251"/>
                    <a:gd name="connsiteY127" fmla="*/ 94688 h 375369"/>
                    <a:gd name="connsiteX128" fmla="*/ 487530 w 3466251"/>
                    <a:gd name="connsiteY128" fmla="*/ 116669 h 375369"/>
                    <a:gd name="connsiteX129" fmla="*/ 487530 w 3466251"/>
                    <a:gd name="connsiteY129" fmla="*/ 350007 h 375369"/>
                    <a:gd name="connsiteX130" fmla="*/ 529801 w 3466251"/>
                    <a:gd name="connsiteY130" fmla="*/ 102015 h 375369"/>
                    <a:gd name="connsiteX131" fmla="*/ 515711 w 3466251"/>
                    <a:gd name="connsiteY131" fmla="*/ 87361 h 375369"/>
                    <a:gd name="connsiteX132" fmla="*/ 414259 w 3466251"/>
                    <a:gd name="connsiteY132" fmla="*/ 109342 h 375369"/>
                    <a:gd name="connsiteX133" fmla="*/ 431168 w 3466251"/>
                    <a:gd name="connsiteY133" fmla="*/ 91024 h 375369"/>
                    <a:gd name="connsiteX134" fmla="*/ 453713 w 3466251"/>
                    <a:gd name="connsiteY134" fmla="*/ 149359 h 375369"/>
                    <a:gd name="connsiteX135" fmla="*/ 479075 w 3466251"/>
                    <a:gd name="connsiteY135" fmla="*/ 149359 h 375369"/>
                    <a:gd name="connsiteX136" fmla="*/ 684796 w 3466251"/>
                    <a:gd name="connsiteY136" fmla="*/ 3663 h 375369"/>
                    <a:gd name="connsiteX137" fmla="*/ 755248 w 3466251"/>
                    <a:gd name="connsiteY137" fmla="*/ 109342 h 375369"/>
                    <a:gd name="connsiteX138" fmla="*/ 752430 w 3466251"/>
                    <a:gd name="connsiteY138" fmla="*/ 342680 h 375369"/>
                    <a:gd name="connsiteX139" fmla="*/ 662251 w 3466251"/>
                    <a:gd name="connsiteY139" fmla="*/ 36635 h 375369"/>
                    <a:gd name="connsiteX140" fmla="*/ 724249 w 3466251"/>
                    <a:gd name="connsiteY140" fmla="*/ 138650 h 375369"/>
                    <a:gd name="connsiteX141" fmla="*/ 893335 w 3466251"/>
                    <a:gd name="connsiteY141" fmla="*/ 25645 h 375369"/>
                    <a:gd name="connsiteX142" fmla="*/ 820064 w 3466251"/>
                    <a:gd name="connsiteY142" fmla="*/ 142314 h 375369"/>
                    <a:gd name="connsiteX143" fmla="*/ 865154 w 3466251"/>
                    <a:gd name="connsiteY143" fmla="*/ 0 h 375369"/>
                    <a:gd name="connsiteX144" fmla="*/ 805974 w 3466251"/>
                    <a:gd name="connsiteY144" fmla="*/ 94688 h 375369"/>
                    <a:gd name="connsiteX145" fmla="*/ 791884 w 3466251"/>
                    <a:gd name="connsiteY145" fmla="*/ 116669 h 375369"/>
                    <a:gd name="connsiteX146" fmla="*/ 794702 w 3466251"/>
                    <a:gd name="connsiteY146" fmla="*/ 350007 h 375369"/>
                    <a:gd name="connsiteX147" fmla="*/ 831337 w 3466251"/>
                    <a:gd name="connsiteY147" fmla="*/ 102015 h 375369"/>
                    <a:gd name="connsiteX148" fmla="*/ 817246 w 3466251"/>
                    <a:gd name="connsiteY148" fmla="*/ 87361 h 375369"/>
                    <a:gd name="connsiteX149" fmla="*/ 718613 w 3466251"/>
                    <a:gd name="connsiteY149" fmla="*/ 109342 h 375369"/>
                    <a:gd name="connsiteX150" fmla="*/ 735522 w 3466251"/>
                    <a:gd name="connsiteY150" fmla="*/ 91024 h 375369"/>
                    <a:gd name="connsiteX151" fmla="*/ 758066 w 3466251"/>
                    <a:gd name="connsiteY151" fmla="*/ 149359 h 375369"/>
                    <a:gd name="connsiteX152" fmla="*/ 786247 w 3466251"/>
                    <a:gd name="connsiteY152" fmla="*/ 149359 h 375369"/>
                    <a:gd name="connsiteX153" fmla="*/ 3260531 w 3466251"/>
                    <a:gd name="connsiteY153" fmla="*/ 3663 h 375369"/>
                    <a:gd name="connsiteX154" fmla="*/ 3328165 w 3466251"/>
                    <a:gd name="connsiteY154" fmla="*/ 109342 h 375369"/>
                    <a:gd name="connsiteX155" fmla="*/ 3325347 w 3466251"/>
                    <a:gd name="connsiteY155" fmla="*/ 342680 h 375369"/>
                    <a:gd name="connsiteX156" fmla="*/ 3235168 w 3466251"/>
                    <a:gd name="connsiteY156" fmla="*/ 36635 h 375369"/>
                    <a:gd name="connsiteX157" fmla="*/ 3299984 w 3466251"/>
                    <a:gd name="connsiteY157" fmla="*/ 138650 h 375369"/>
                    <a:gd name="connsiteX158" fmla="*/ 3466252 w 3466251"/>
                    <a:gd name="connsiteY158" fmla="*/ 25645 h 375369"/>
                    <a:gd name="connsiteX159" fmla="*/ 3392981 w 3466251"/>
                    <a:gd name="connsiteY159" fmla="*/ 142314 h 375369"/>
                    <a:gd name="connsiteX160" fmla="*/ 3438071 w 3466251"/>
                    <a:gd name="connsiteY160" fmla="*/ 0 h 375369"/>
                    <a:gd name="connsiteX161" fmla="*/ 3378891 w 3466251"/>
                    <a:gd name="connsiteY161" fmla="*/ 94688 h 375369"/>
                    <a:gd name="connsiteX162" fmla="*/ 3364800 w 3466251"/>
                    <a:gd name="connsiteY162" fmla="*/ 116669 h 375369"/>
                    <a:gd name="connsiteX163" fmla="*/ 3364800 w 3466251"/>
                    <a:gd name="connsiteY163" fmla="*/ 350007 h 375369"/>
                    <a:gd name="connsiteX164" fmla="*/ 3404254 w 3466251"/>
                    <a:gd name="connsiteY164" fmla="*/ 102015 h 375369"/>
                    <a:gd name="connsiteX165" fmla="*/ 3392981 w 3466251"/>
                    <a:gd name="connsiteY165" fmla="*/ 87361 h 375369"/>
                    <a:gd name="connsiteX166" fmla="*/ 3291530 w 3466251"/>
                    <a:gd name="connsiteY166" fmla="*/ 109342 h 375369"/>
                    <a:gd name="connsiteX167" fmla="*/ 3308438 w 3466251"/>
                    <a:gd name="connsiteY167" fmla="*/ 91024 h 375369"/>
                    <a:gd name="connsiteX168" fmla="*/ 3330983 w 3466251"/>
                    <a:gd name="connsiteY168" fmla="*/ 149359 h 375369"/>
                    <a:gd name="connsiteX169" fmla="*/ 3356346 w 3466251"/>
                    <a:gd name="connsiteY169" fmla="*/ 149359 h 375369"/>
                    <a:gd name="connsiteX170" fmla="*/ 2984358 w 3466251"/>
                    <a:gd name="connsiteY170" fmla="*/ 3663 h 375369"/>
                    <a:gd name="connsiteX171" fmla="*/ 3051992 w 3466251"/>
                    <a:gd name="connsiteY171" fmla="*/ 109342 h 375369"/>
                    <a:gd name="connsiteX172" fmla="*/ 3049174 w 3466251"/>
                    <a:gd name="connsiteY172" fmla="*/ 342680 h 375369"/>
                    <a:gd name="connsiteX173" fmla="*/ 2961813 w 3466251"/>
                    <a:gd name="connsiteY173" fmla="*/ 36635 h 375369"/>
                    <a:gd name="connsiteX174" fmla="*/ 3023811 w 3466251"/>
                    <a:gd name="connsiteY174" fmla="*/ 138650 h 375369"/>
                    <a:gd name="connsiteX175" fmla="*/ 3192897 w 3466251"/>
                    <a:gd name="connsiteY175" fmla="*/ 25645 h 375369"/>
                    <a:gd name="connsiteX176" fmla="*/ 3116808 w 3466251"/>
                    <a:gd name="connsiteY176" fmla="*/ 142314 h 375369"/>
                    <a:gd name="connsiteX177" fmla="*/ 3161898 w 3466251"/>
                    <a:gd name="connsiteY177" fmla="*/ 0 h 375369"/>
                    <a:gd name="connsiteX178" fmla="*/ 3102718 w 3466251"/>
                    <a:gd name="connsiteY178" fmla="*/ 94688 h 375369"/>
                    <a:gd name="connsiteX179" fmla="*/ 3088628 w 3466251"/>
                    <a:gd name="connsiteY179" fmla="*/ 116669 h 375369"/>
                    <a:gd name="connsiteX180" fmla="*/ 3091446 w 3466251"/>
                    <a:gd name="connsiteY180" fmla="*/ 350007 h 375369"/>
                    <a:gd name="connsiteX181" fmla="*/ 3130899 w 3466251"/>
                    <a:gd name="connsiteY181" fmla="*/ 102015 h 375369"/>
                    <a:gd name="connsiteX182" fmla="*/ 3116808 w 3466251"/>
                    <a:gd name="connsiteY182" fmla="*/ 87361 h 375369"/>
                    <a:gd name="connsiteX183" fmla="*/ 3018175 w 3466251"/>
                    <a:gd name="connsiteY183" fmla="*/ 109342 h 375369"/>
                    <a:gd name="connsiteX184" fmla="*/ 3035084 w 3466251"/>
                    <a:gd name="connsiteY184" fmla="*/ 91024 h 375369"/>
                    <a:gd name="connsiteX185" fmla="*/ 3057629 w 3466251"/>
                    <a:gd name="connsiteY185" fmla="*/ 149359 h 375369"/>
                    <a:gd name="connsiteX186" fmla="*/ 3082991 w 3466251"/>
                    <a:gd name="connsiteY186" fmla="*/ 149359 h 375369"/>
                    <a:gd name="connsiteX187" fmla="*/ 22545 w 3466251"/>
                    <a:gd name="connsiteY187" fmla="*/ 29308 h 375369"/>
                    <a:gd name="connsiteX188" fmla="*/ 90179 w 3466251"/>
                    <a:gd name="connsiteY188" fmla="*/ 134987 h 375369"/>
                    <a:gd name="connsiteX189" fmla="*/ 87361 w 3466251"/>
                    <a:gd name="connsiteY189" fmla="*/ 368324 h 375369"/>
                    <a:gd name="connsiteX190" fmla="*/ 0 w 3466251"/>
                    <a:gd name="connsiteY190" fmla="*/ 61998 h 375369"/>
                    <a:gd name="connsiteX191" fmla="*/ 61998 w 3466251"/>
                    <a:gd name="connsiteY191" fmla="*/ 164013 h 375369"/>
                    <a:gd name="connsiteX192" fmla="*/ 231083 w 3466251"/>
                    <a:gd name="connsiteY192" fmla="*/ 51007 h 375369"/>
                    <a:gd name="connsiteX193" fmla="*/ 154995 w 3466251"/>
                    <a:gd name="connsiteY193" fmla="*/ 167676 h 375369"/>
                    <a:gd name="connsiteX194" fmla="*/ 200084 w 3466251"/>
                    <a:gd name="connsiteY194" fmla="*/ 25645 h 375369"/>
                    <a:gd name="connsiteX195" fmla="*/ 140905 w 3466251"/>
                    <a:gd name="connsiteY195" fmla="*/ 120332 h 375369"/>
                    <a:gd name="connsiteX196" fmla="*/ 126814 w 3466251"/>
                    <a:gd name="connsiteY196" fmla="*/ 142314 h 375369"/>
                    <a:gd name="connsiteX197" fmla="*/ 126814 w 3466251"/>
                    <a:gd name="connsiteY197" fmla="*/ 375370 h 375369"/>
                    <a:gd name="connsiteX198" fmla="*/ 169085 w 3466251"/>
                    <a:gd name="connsiteY198" fmla="*/ 127659 h 375369"/>
                    <a:gd name="connsiteX199" fmla="*/ 154995 w 3466251"/>
                    <a:gd name="connsiteY199" fmla="*/ 113005 h 375369"/>
                    <a:gd name="connsiteX200" fmla="*/ 53544 w 3466251"/>
                    <a:gd name="connsiteY200" fmla="*/ 134987 h 375369"/>
                    <a:gd name="connsiteX201" fmla="*/ 70452 w 3466251"/>
                    <a:gd name="connsiteY201" fmla="*/ 116669 h 375369"/>
                    <a:gd name="connsiteX202" fmla="*/ 92997 w 3466251"/>
                    <a:gd name="connsiteY202" fmla="*/ 175003 h 375369"/>
                    <a:gd name="connsiteX203" fmla="*/ 118360 w 3466251"/>
                    <a:gd name="connsiteY203" fmla="*/ 175003 h 37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</a:cxnLst>
                  <a:rect l="l" t="t" r="r" b="b"/>
                  <a:pathLst>
                    <a:path w="3466251" h="375369">
                      <a:moveTo>
                        <a:pt x="1910665" y="3663"/>
                      </a:moveTo>
                      <a:lnTo>
                        <a:pt x="1978300" y="109342"/>
                      </a:lnTo>
                      <a:lnTo>
                        <a:pt x="1975482" y="342680"/>
                      </a:lnTo>
                      <a:moveTo>
                        <a:pt x="1885303" y="36635"/>
                      </a:moveTo>
                      <a:lnTo>
                        <a:pt x="1950119" y="138650"/>
                      </a:lnTo>
                      <a:moveTo>
                        <a:pt x="2116386" y="25645"/>
                      </a:moveTo>
                      <a:lnTo>
                        <a:pt x="2043116" y="142314"/>
                      </a:lnTo>
                      <a:moveTo>
                        <a:pt x="2088205" y="0"/>
                      </a:moveTo>
                      <a:lnTo>
                        <a:pt x="2029025" y="94688"/>
                      </a:lnTo>
                      <a:lnTo>
                        <a:pt x="2012117" y="116669"/>
                      </a:lnTo>
                      <a:lnTo>
                        <a:pt x="2014935" y="350007"/>
                      </a:lnTo>
                      <a:moveTo>
                        <a:pt x="2054388" y="102015"/>
                      </a:moveTo>
                      <a:lnTo>
                        <a:pt x="2043116" y="87361"/>
                      </a:lnTo>
                      <a:moveTo>
                        <a:pt x="1938846" y="109342"/>
                      </a:moveTo>
                      <a:lnTo>
                        <a:pt x="1955755" y="91024"/>
                      </a:lnTo>
                      <a:moveTo>
                        <a:pt x="1981118" y="149359"/>
                      </a:moveTo>
                      <a:lnTo>
                        <a:pt x="2009299" y="149359"/>
                      </a:lnTo>
                      <a:moveTo>
                        <a:pt x="2181202" y="3663"/>
                      </a:moveTo>
                      <a:lnTo>
                        <a:pt x="2248836" y="109342"/>
                      </a:lnTo>
                      <a:lnTo>
                        <a:pt x="2246018" y="342680"/>
                      </a:lnTo>
                      <a:moveTo>
                        <a:pt x="2155840" y="36635"/>
                      </a:moveTo>
                      <a:lnTo>
                        <a:pt x="2220656" y="138650"/>
                      </a:lnTo>
                      <a:moveTo>
                        <a:pt x="2386923" y="25645"/>
                      </a:moveTo>
                      <a:lnTo>
                        <a:pt x="2313653" y="142314"/>
                      </a:lnTo>
                      <a:moveTo>
                        <a:pt x="2358742" y="0"/>
                      </a:moveTo>
                      <a:lnTo>
                        <a:pt x="2299562" y="94688"/>
                      </a:lnTo>
                      <a:lnTo>
                        <a:pt x="2282654" y="116669"/>
                      </a:lnTo>
                      <a:lnTo>
                        <a:pt x="2285472" y="350007"/>
                      </a:lnTo>
                      <a:moveTo>
                        <a:pt x="2324925" y="102015"/>
                      </a:moveTo>
                      <a:lnTo>
                        <a:pt x="2313653" y="87361"/>
                      </a:lnTo>
                      <a:moveTo>
                        <a:pt x="2209383" y="109342"/>
                      </a:moveTo>
                      <a:lnTo>
                        <a:pt x="2226292" y="91024"/>
                      </a:lnTo>
                      <a:moveTo>
                        <a:pt x="2251654" y="149359"/>
                      </a:moveTo>
                      <a:lnTo>
                        <a:pt x="2277017" y="149359"/>
                      </a:lnTo>
                      <a:moveTo>
                        <a:pt x="2454557" y="3663"/>
                      </a:moveTo>
                      <a:lnTo>
                        <a:pt x="2522191" y="109342"/>
                      </a:lnTo>
                      <a:lnTo>
                        <a:pt x="2519373" y="342680"/>
                      </a:lnTo>
                      <a:moveTo>
                        <a:pt x="2429194" y="36635"/>
                      </a:moveTo>
                      <a:lnTo>
                        <a:pt x="2494010" y="138650"/>
                      </a:lnTo>
                      <a:moveTo>
                        <a:pt x="2663096" y="25645"/>
                      </a:moveTo>
                      <a:lnTo>
                        <a:pt x="2587007" y="142314"/>
                      </a:lnTo>
                      <a:moveTo>
                        <a:pt x="2632097" y="0"/>
                      </a:moveTo>
                      <a:lnTo>
                        <a:pt x="2572917" y="94688"/>
                      </a:lnTo>
                      <a:lnTo>
                        <a:pt x="2558826" y="116669"/>
                      </a:lnTo>
                      <a:lnTo>
                        <a:pt x="2558826" y="350007"/>
                      </a:lnTo>
                      <a:moveTo>
                        <a:pt x="2601098" y="102015"/>
                      </a:moveTo>
                      <a:lnTo>
                        <a:pt x="2587007" y="87361"/>
                      </a:lnTo>
                      <a:moveTo>
                        <a:pt x="2485556" y="109342"/>
                      </a:moveTo>
                      <a:lnTo>
                        <a:pt x="2502465" y="91024"/>
                      </a:lnTo>
                      <a:moveTo>
                        <a:pt x="2525009" y="149359"/>
                      </a:moveTo>
                      <a:lnTo>
                        <a:pt x="2550372" y="149359"/>
                      </a:lnTo>
                      <a:moveTo>
                        <a:pt x="2736366" y="3663"/>
                      </a:moveTo>
                      <a:lnTo>
                        <a:pt x="2806818" y="109342"/>
                      </a:lnTo>
                      <a:lnTo>
                        <a:pt x="2804000" y="342680"/>
                      </a:lnTo>
                      <a:moveTo>
                        <a:pt x="2713821" y="36635"/>
                      </a:moveTo>
                      <a:lnTo>
                        <a:pt x="2775820" y="138650"/>
                      </a:lnTo>
                      <a:moveTo>
                        <a:pt x="2944905" y="25645"/>
                      </a:moveTo>
                      <a:lnTo>
                        <a:pt x="2871634" y="142314"/>
                      </a:lnTo>
                      <a:moveTo>
                        <a:pt x="2916724" y="0"/>
                      </a:moveTo>
                      <a:lnTo>
                        <a:pt x="2857544" y="94688"/>
                      </a:lnTo>
                      <a:lnTo>
                        <a:pt x="2840635" y="116669"/>
                      </a:lnTo>
                      <a:lnTo>
                        <a:pt x="2843454" y="350007"/>
                      </a:lnTo>
                      <a:moveTo>
                        <a:pt x="2882907" y="102015"/>
                      </a:moveTo>
                      <a:lnTo>
                        <a:pt x="2871634" y="87361"/>
                      </a:lnTo>
                      <a:moveTo>
                        <a:pt x="2767365" y="109342"/>
                      </a:moveTo>
                      <a:lnTo>
                        <a:pt x="2784274" y="91024"/>
                      </a:lnTo>
                      <a:moveTo>
                        <a:pt x="2806818" y="149359"/>
                      </a:moveTo>
                      <a:lnTo>
                        <a:pt x="2834999" y="149359"/>
                      </a:lnTo>
                      <a:moveTo>
                        <a:pt x="986332" y="3663"/>
                      </a:moveTo>
                      <a:lnTo>
                        <a:pt x="1053966" y="109342"/>
                      </a:lnTo>
                      <a:lnTo>
                        <a:pt x="1051148" y="342680"/>
                      </a:lnTo>
                      <a:moveTo>
                        <a:pt x="960969" y="36635"/>
                      </a:moveTo>
                      <a:lnTo>
                        <a:pt x="1022967" y="138650"/>
                      </a:lnTo>
                      <a:moveTo>
                        <a:pt x="1194871" y="25645"/>
                      </a:moveTo>
                      <a:lnTo>
                        <a:pt x="1121600" y="142314"/>
                      </a:lnTo>
                      <a:moveTo>
                        <a:pt x="1163871" y="0"/>
                      </a:moveTo>
                      <a:lnTo>
                        <a:pt x="1104692" y="94970"/>
                      </a:lnTo>
                      <a:lnTo>
                        <a:pt x="1087783" y="116951"/>
                      </a:lnTo>
                      <a:lnTo>
                        <a:pt x="1090601" y="350289"/>
                      </a:lnTo>
                      <a:moveTo>
                        <a:pt x="1130054" y="102015"/>
                      </a:moveTo>
                      <a:lnTo>
                        <a:pt x="1118782" y="87361"/>
                      </a:lnTo>
                      <a:moveTo>
                        <a:pt x="1017331" y="109342"/>
                      </a:moveTo>
                      <a:lnTo>
                        <a:pt x="1034239" y="91024"/>
                      </a:lnTo>
                      <a:moveTo>
                        <a:pt x="1056784" y="149359"/>
                      </a:moveTo>
                      <a:lnTo>
                        <a:pt x="1082147" y="149359"/>
                      </a:lnTo>
                      <a:moveTo>
                        <a:pt x="1296322" y="3663"/>
                      </a:moveTo>
                      <a:lnTo>
                        <a:pt x="1363956" y="109342"/>
                      </a:lnTo>
                      <a:lnTo>
                        <a:pt x="1361138" y="342680"/>
                      </a:lnTo>
                      <a:moveTo>
                        <a:pt x="1270959" y="36635"/>
                      </a:moveTo>
                      <a:lnTo>
                        <a:pt x="1335775" y="138650"/>
                      </a:lnTo>
                      <a:moveTo>
                        <a:pt x="1504860" y="25645"/>
                      </a:moveTo>
                      <a:lnTo>
                        <a:pt x="1428772" y="142314"/>
                      </a:lnTo>
                      <a:moveTo>
                        <a:pt x="1473861" y="0"/>
                      </a:moveTo>
                      <a:lnTo>
                        <a:pt x="1414682" y="94970"/>
                      </a:lnTo>
                      <a:lnTo>
                        <a:pt x="1400591" y="116951"/>
                      </a:lnTo>
                      <a:lnTo>
                        <a:pt x="1400591" y="350289"/>
                      </a:lnTo>
                      <a:moveTo>
                        <a:pt x="1442862" y="102015"/>
                      </a:moveTo>
                      <a:lnTo>
                        <a:pt x="1428772" y="87361"/>
                      </a:lnTo>
                      <a:moveTo>
                        <a:pt x="1330139" y="109342"/>
                      </a:moveTo>
                      <a:lnTo>
                        <a:pt x="1347047" y="91024"/>
                      </a:lnTo>
                      <a:moveTo>
                        <a:pt x="1366774" y="149359"/>
                      </a:moveTo>
                      <a:lnTo>
                        <a:pt x="1392137" y="149359"/>
                      </a:lnTo>
                      <a:moveTo>
                        <a:pt x="1620402" y="3663"/>
                      </a:moveTo>
                      <a:lnTo>
                        <a:pt x="1690855" y="109342"/>
                      </a:lnTo>
                      <a:lnTo>
                        <a:pt x="1688036" y="342680"/>
                      </a:lnTo>
                      <a:moveTo>
                        <a:pt x="1597857" y="36635"/>
                      </a:moveTo>
                      <a:lnTo>
                        <a:pt x="1659855" y="138650"/>
                      </a:lnTo>
                      <a:moveTo>
                        <a:pt x="1828941" y="25645"/>
                      </a:moveTo>
                      <a:lnTo>
                        <a:pt x="1755670" y="142314"/>
                      </a:lnTo>
                      <a:moveTo>
                        <a:pt x="1800760" y="0"/>
                      </a:moveTo>
                      <a:lnTo>
                        <a:pt x="1741580" y="94688"/>
                      </a:lnTo>
                      <a:lnTo>
                        <a:pt x="1724672" y="116669"/>
                      </a:lnTo>
                      <a:lnTo>
                        <a:pt x="1727490" y="350007"/>
                      </a:lnTo>
                      <a:moveTo>
                        <a:pt x="1766943" y="102015"/>
                      </a:moveTo>
                      <a:lnTo>
                        <a:pt x="1752852" y="87643"/>
                      </a:lnTo>
                      <a:moveTo>
                        <a:pt x="1654219" y="109342"/>
                      </a:moveTo>
                      <a:lnTo>
                        <a:pt x="1671128" y="91024"/>
                      </a:lnTo>
                      <a:moveTo>
                        <a:pt x="1690855" y="149359"/>
                      </a:moveTo>
                      <a:lnTo>
                        <a:pt x="1719035" y="149359"/>
                      </a:lnTo>
                      <a:moveTo>
                        <a:pt x="383260" y="3663"/>
                      </a:moveTo>
                      <a:lnTo>
                        <a:pt x="450894" y="109342"/>
                      </a:lnTo>
                      <a:lnTo>
                        <a:pt x="448076" y="342680"/>
                      </a:lnTo>
                      <a:moveTo>
                        <a:pt x="360716" y="36635"/>
                      </a:moveTo>
                      <a:lnTo>
                        <a:pt x="422714" y="138650"/>
                      </a:lnTo>
                      <a:moveTo>
                        <a:pt x="591799" y="25645"/>
                      </a:moveTo>
                      <a:lnTo>
                        <a:pt x="515711" y="142314"/>
                      </a:lnTo>
                      <a:moveTo>
                        <a:pt x="560800" y="0"/>
                      </a:moveTo>
                      <a:lnTo>
                        <a:pt x="501620" y="94688"/>
                      </a:lnTo>
                      <a:lnTo>
                        <a:pt x="487530" y="116669"/>
                      </a:lnTo>
                      <a:lnTo>
                        <a:pt x="487530" y="350007"/>
                      </a:lnTo>
                      <a:moveTo>
                        <a:pt x="529801" y="102015"/>
                      </a:moveTo>
                      <a:lnTo>
                        <a:pt x="515711" y="87361"/>
                      </a:lnTo>
                      <a:moveTo>
                        <a:pt x="414259" y="109342"/>
                      </a:moveTo>
                      <a:lnTo>
                        <a:pt x="431168" y="91024"/>
                      </a:lnTo>
                      <a:moveTo>
                        <a:pt x="453713" y="149359"/>
                      </a:moveTo>
                      <a:lnTo>
                        <a:pt x="479075" y="149359"/>
                      </a:lnTo>
                      <a:moveTo>
                        <a:pt x="684796" y="3663"/>
                      </a:moveTo>
                      <a:lnTo>
                        <a:pt x="755248" y="109342"/>
                      </a:lnTo>
                      <a:lnTo>
                        <a:pt x="752430" y="342680"/>
                      </a:lnTo>
                      <a:moveTo>
                        <a:pt x="662251" y="36635"/>
                      </a:moveTo>
                      <a:lnTo>
                        <a:pt x="724249" y="138650"/>
                      </a:lnTo>
                      <a:moveTo>
                        <a:pt x="893335" y="25645"/>
                      </a:moveTo>
                      <a:lnTo>
                        <a:pt x="820064" y="142314"/>
                      </a:lnTo>
                      <a:moveTo>
                        <a:pt x="865154" y="0"/>
                      </a:moveTo>
                      <a:lnTo>
                        <a:pt x="805974" y="94688"/>
                      </a:lnTo>
                      <a:lnTo>
                        <a:pt x="791884" y="116669"/>
                      </a:lnTo>
                      <a:lnTo>
                        <a:pt x="794702" y="350007"/>
                      </a:lnTo>
                      <a:moveTo>
                        <a:pt x="831337" y="102015"/>
                      </a:moveTo>
                      <a:lnTo>
                        <a:pt x="817246" y="87361"/>
                      </a:lnTo>
                      <a:moveTo>
                        <a:pt x="718613" y="109342"/>
                      </a:moveTo>
                      <a:lnTo>
                        <a:pt x="735522" y="91024"/>
                      </a:lnTo>
                      <a:moveTo>
                        <a:pt x="758066" y="149359"/>
                      </a:moveTo>
                      <a:lnTo>
                        <a:pt x="786247" y="149359"/>
                      </a:lnTo>
                      <a:moveTo>
                        <a:pt x="3260531" y="3663"/>
                      </a:moveTo>
                      <a:lnTo>
                        <a:pt x="3328165" y="109342"/>
                      </a:lnTo>
                      <a:lnTo>
                        <a:pt x="3325347" y="342680"/>
                      </a:lnTo>
                      <a:moveTo>
                        <a:pt x="3235168" y="36635"/>
                      </a:moveTo>
                      <a:lnTo>
                        <a:pt x="3299984" y="138650"/>
                      </a:lnTo>
                      <a:moveTo>
                        <a:pt x="3466252" y="25645"/>
                      </a:moveTo>
                      <a:lnTo>
                        <a:pt x="3392981" y="142314"/>
                      </a:lnTo>
                      <a:moveTo>
                        <a:pt x="3438071" y="0"/>
                      </a:moveTo>
                      <a:lnTo>
                        <a:pt x="3378891" y="94688"/>
                      </a:lnTo>
                      <a:lnTo>
                        <a:pt x="3364800" y="116669"/>
                      </a:lnTo>
                      <a:lnTo>
                        <a:pt x="3364800" y="350007"/>
                      </a:lnTo>
                      <a:moveTo>
                        <a:pt x="3404254" y="102015"/>
                      </a:moveTo>
                      <a:lnTo>
                        <a:pt x="3392981" y="87361"/>
                      </a:lnTo>
                      <a:moveTo>
                        <a:pt x="3291530" y="109342"/>
                      </a:moveTo>
                      <a:lnTo>
                        <a:pt x="3308438" y="91024"/>
                      </a:lnTo>
                      <a:moveTo>
                        <a:pt x="3330983" y="149359"/>
                      </a:moveTo>
                      <a:lnTo>
                        <a:pt x="3356346" y="149359"/>
                      </a:lnTo>
                      <a:moveTo>
                        <a:pt x="2984358" y="3663"/>
                      </a:moveTo>
                      <a:lnTo>
                        <a:pt x="3051992" y="109342"/>
                      </a:lnTo>
                      <a:lnTo>
                        <a:pt x="3049174" y="342680"/>
                      </a:lnTo>
                      <a:moveTo>
                        <a:pt x="2961813" y="36635"/>
                      </a:moveTo>
                      <a:lnTo>
                        <a:pt x="3023811" y="138650"/>
                      </a:lnTo>
                      <a:moveTo>
                        <a:pt x="3192897" y="25645"/>
                      </a:moveTo>
                      <a:lnTo>
                        <a:pt x="3116808" y="142314"/>
                      </a:lnTo>
                      <a:moveTo>
                        <a:pt x="3161898" y="0"/>
                      </a:moveTo>
                      <a:lnTo>
                        <a:pt x="3102718" y="94688"/>
                      </a:lnTo>
                      <a:lnTo>
                        <a:pt x="3088628" y="116669"/>
                      </a:lnTo>
                      <a:lnTo>
                        <a:pt x="3091446" y="350007"/>
                      </a:lnTo>
                      <a:moveTo>
                        <a:pt x="3130899" y="102015"/>
                      </a:moveTo>
                      <a:lnTo>
                        <a:pt x="3116808" y="87361"/>
                      </a:lnTo>
                      <a:moveTo>
                        <a:pt x="3018175" y="109342"/>
                      </a:moveTo>
                      <a:lnTo>
                        <a:pt x="3035084" y="91024"/>
                      </a:lnTo>
                      <a:moveTo>
                        <a:pt x="3057629" y="149359"/>
                      </a:moveTo>
                      <a:lnTo>
                        <a:pt x="3082991" y="149359"/>
                      </a:lnTo>
                      <a:moveTo>
                        <a:pt x="22545" y="29308"/>
                      </a:moveTo>
                      <a:lnTo>
                        <a:pt x="90179" y="134987"/>
                      </a:lnTo>
                      <a:lnTo>
                        <a:pt x="87361" y="368324"/>
                      </a:lnTo>
                      <a:moveTo>
                        <a:pt x="0" y="61998"/>
                      </a:moveTo>
                      <a:lnTo>
                        <a:pt x="61998" y="164013"/>
                      </a:lnTo>
                      <a:moveTo>
                        <a:pt x="231083" y="51007"/>
                      </a:moveTo>
                      <a:lnTo>
                        <a:pt x="154995" y="167676"/>
                      </a:lnTo>
                      <a:moveTo>
                        <a:pt x="200084" y="25645"/>
                      </a:moveTo>
                      <a:lnTo>
                        <a:pt x="140905" y="120332"/>
                      </a:lnTo>
                      <a:lnTo>
                        <a:pt x="126814" y="142314"/>
                      </a:lnTo>
                      <a:lnTo>
                        <a:pt x="126814" y="375370"/>
                      </a:lnTo>
                      <a:moveTo>
                        <a:pt x="169085" y="127659"/>
                      </a:moveTo>
                      <a:lnTo>
                        <a:pt x="154995" y="113005"/>
                      </a:lnTo>
                      <a:moveTo>
                        <a:pt x="53544" y="134987"/>
                      </a:moveTo>
                      <a:lnTo>
                        <a:pt x="70452" y="116669"/>
                      </a:lnTo>
                      <a:moveTo>
                        <a:pt x="92997" y="175003"/>
                      </a:moveTo>
                      <a:lnTo>
                        <a:pt x="118360" y="175003"/>
                      </a:lnTo>
                    </a:path>
                  </a:pathLst>
                </a:custGeom>
                <a:noFill/>
                <a:ln w="23129" cap="flat">
                  <a:solidFill>
                    <a:srgbClr val="BBC27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ihandform: Form 14">
                  <a:extLst>
                    <a:ext uri="{FF2B5EF4-FFF2-40B4-BE49-F238E27FC236}">
                      <a16:creationId xmlns:a16="http://schemas.microsoft.com/office/drawing/2014/main" id="{9B5B18E2-D069-4927-BDFE-363076E1EE44}"/>
                    </a:ext>
                  </a:extLst>
                </p:cNvPr>
                <p:cNvSpPr/>
                <p:nvPr/>
              </p:nvSpPr>
              <p:spPr>
                <a:xfrm>
                  <a:off x="7784670" y="4575782"/>
                  <a:ext cx="3759332" cy="28180"/>
                </a:xfrm>
                <a:custGeom>
                  <a:avLst/>
                  <a:gdLst>
                    <a:gd name="connsiteX0" fmla="*/ 0 w 3759332"/>
                    <a:gd name="connsiteY0" fmla="*/ 0 h 28180"/>
                    <a:gd name="connsiteX1" fmla="*/ 3759333 w 3759332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59332" h="28180">
                      <a:moveTo>
                        <a:pt x="0" y="0"/>
                      </a:moveTo>
                      <a:lnTo>
                        <a:pt x="3759333" y="0"/>
                      </a:lnTo>
                    </a:path>
                  </a:pathLst>
                </a:custGeom>
                <a:ln w="66025" cap="flat">
                  <a:solidFill>
                    <a:srgbClr val="E69F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ihandform: Form 16">
                  <a:extLst>
                    <a:ext uri="{FF2B5EF4-FFF2-40B4-BE49-F238E27FC236}">
                      <a16:creationId xmlns:a16="http://schemas.microsoft.com/office/drawing/2014/main" id="{6C2CF83F-F307-4E21-8685-C36115E07571}"/>
                    </a:ext>
                  </a:extLst>
                </p:cNvPr>
                <p:cNvSpPr/>
                <p:nvPr/>
              </p:nvSpPr>
              <p:spPr>
                <a:xfrm>
                  <a:off x="11384781" y="3983138"/>
                  <a:ext cx="76088" cy="116668"/>
                </a:xfrm>
                <a:custGeom>
                  <a:avLst/>
                  <a:gdLst>
                    <a:gd name="connsiteX0" fmla="*/ 36635 w 76088"/>
                    <a:gd name="connsiteY0" fmla="*/ 0 h 116668"/>
                    <a:gd name="connsiteX1" fmla="*/ 76088 w 76088"/>
                    <a:gd name="connsiteY1" fmla="*/ 116669 h 116668"/>
                    <a:gd name="connsiteX2" fmla="*/ 70452 w 76088"/>
                    <a:gd name="connsiteY2" fmla="*/ 116669 h 116668"/>
                    <a:gd name="connsiteX3" fmla="*/ 70452 w 76088"/>
                    <a:gd name="connsiteY3" fmla="*/ 113005 h 116668"/>
                    <a:gd name="connsiteX4" fmla="*/ 67634 w 76088"/>
                    <a:gd name="connsiteY4" fmla="*/ 113005 h 116668"/>
                    <a:gd name="connsiteX5" fmla="*/ 67634 w 76088"/>
                    <a:gd name="connsiteY5" fmla="*/ 109342 h 116668"/>
                    <a:gd name="connsiteX6" fmla="*/ 61998 w 76088"/>
                    <a:gd name="connsiteY6" fmla="*/ 109342 h 116668"/>
                    <a:gd name="connsiteX7" fmla="*/ 61998 w 76088"/>
                    <a:gd name="connsiteY7" fmla="*/ 109342 h 116668"/>
                    <a:gd name="connsiteX8" fmla="*/ 56362 w 76088"/>
                    <a:gd name="connsiteY8" fmla="*/ 109342 h 116668"/>
                    <a:gd name="connsiteX9" fmla="*/ 56362 w 76088"/>
                    <a:gd name="connsiteY9" fmla="*/ 105678 h 116668"/>
                    <a:gd name="connsiteX10" fmla="*/ 50726 w 76088"/>
                    <a:gd name="connsiteY10" fmla="*/ 105678 h 116668"/>
                    <a:gd name="connsiteX11" fmla="*/ 50726 w 76088"/>
                    <a:gd name="connsiteY11" fmla="*/ 102297 h 116668"/>
                    <a:gd name="connsiteX12" fmla="*/ 47907 w 76088"/>
                    <a:gd name="connsiteY12" fmla="*/ 102297 h 116668"/>
                    <a:gd name="connsiteX13" fmla="*/ 22545 w 76088"/>
                    <a:gd name="connsiteY13" fmla="*/ 102297 h 116668"/>
                    <a:gd name="connsiteX14" fmla="*/ 22545 w 76088"/>
                    <a:gd name="connsiteY14" fmla="*/ 102297 h 116668"/>
                    <a:gd name="connsiteX15" fmla="*/ 22545 w 76088"/>
                    <a:gd name="connsiteY15" fmla="*/ 105678 h 116668"/>
                    <a:gd name="connsiteX16" fmla="*/ 14090 w 76088"/>
                    <a:gd name="connsiteY16" fmla="*/ 105678 h 116668"/>
                    <a:gd name="connsiteX17" fmla="*/ 14090 w 76088"/>
                    <a:gd name="connsiteY17" fmla="*/ 109342 h 116668"/>
                    <a:gd name="connsiteX18" fmla="*/ 8454 w 76088"/>
                    <a:gd name="connsiteY18" fmla="*/ 109342 h 116668"/>
                    <a:gd name="connsiteX19" fmla="*/ 8454 w 76088"/>
                    <a:gd name="connsiteY19" fmla="*/ 109342 h 116668"/>
                    <a:gd name="connsiteX20" fmla="*/ 2818 w 76088"/>
                    <a:gd name="connsiteY20" fmla="*/ 109342 h 116668"/>
                    <a:gd name="connsiteX21" fmla="*/ 2818 w 76088"/>
                    <a:gd name="connsiteY21" fmla="*/ 113005 h 116668"/>
                    <a:gd name="connsiteX22" fmla="*/ 0 w 76088"/>
                    <a:gd name="connsiteY22" fmla="*/ 113005 h 116668"/>
                    <a:gd name="connsiteX23" fmla="*/ 0 w 76088"/>
                    <a:gd name="connsiteY23" fmla="*/ 116669 h 116668"/>
                    <a:gd name="connsiteX24" fmla="*/ 0 w 76088"/>
                    <a:gd name="connsiteY24" fmla="*/ 116669 h 1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088" h="116668">
                      <a:moveTo>
                        <a:pt x="36635" y="0"/>
                      </a:moveTo>
                      <a:lnTo>
                        <a:pt x="76088" y="116669"/>
                      </a:lnTo>
                      <a:lnTo>
                        <a:pt x="70452" y="116669"/>
                      </a:lnTo>
                      <a:lnTo>
                        <a:pt x="70452" y="113005"/>
                      </a:lnTo>
                      <a:lnTo>
                        <a:pt x="67634" y="113005"/>
                      </a:lnTo>
                      <a:lnTo>
                        <a:pt x="67634" y="109342"/>
                      </a:lnTo>
                      <a:lnTo>
                        <a:pt x="61998" y="109342"/>
                      </a:lnTo>
                      <a:lnTo>
                        <a:pt x="61998" y="109342"/>
                      </a:lnTo>
                      <a:lnTo>
                        <a:pt x="56362" y="109342"/>
                      </a:lnTo>
                      <a:lnTo>
                        <a:pt x="56362" y="105678"/>
                      </a:lnTo>
                      <a:lnTo>
                        <a:pt x="50726" y="105678"/>
                      </a:lnTo>
                      <a:lnTo>
                        <a:pt x="50726" y="102297"/>
                      </a:lnTo>
                      <a:lnTo>
                        <a:pt x="47907" y="102297"/>
                      </a:lnTo>
                      <a:lnTo>
                        <a:pt x="22545" y="102297"/>
                      </a:lnTo>
                      <a:lnTo>
                        <a:pt x="22545" y="102297"/>
                      </a:lnTo>
                      <a:lnTo>
                        <a:pt x="22545" y="105678"/>
                      </a:lnTo>
                      <a:lnTo>
                        <a:pt x="14090" y="105678"/>
                      </a:lnTo>
                      <a:lnTo>
                        <a:pt x="14090" y="109342"/>
                      </a:lnTo>
                      <a:lnTo>
                        <a:pt x="8454" y="109342"/>
                      </a:lnTo>
                      <a:lnTo>
                        <a:pt x="8454" y="109342"/>
                      </a:lnTo>
                      <a:lnTo>
                        <a:pt x="2818" y="109342"/>
                      </a:lnTo>
                      <a:lnTo>
                        <a:pt x="2818" y="113005"/>
                      </a:lnTo>
                      <a:lnTo>
                        <a:pt x="0" y="113005"/>
                      </a:lnTo>
                      <a:lnTo>
                        <a:pt x="0" y="116669"/>
                      </a:lnTo>
                      <a:lnTo>
                        <a:pt x="0" y="1166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ihandform: Form 17">
                  <a:extLst>
                    <a:ext uri="{FF2B5EF4-FFF2-40B4-BE49-F238E27FC236}">
                      <a16:creationId xmlns:a16="http://schemas.microsoft.com/office/drawing/2014/main" id="{00642BD8-88F7-49D7-A81A-95F2473EC98F}"/>
                    </a:ext>
                  </a:extLst>
                </p:cNvPr>
                <p:cNvSpPr/>
                <p:nvPr/>
              </p:nvSpPr>
              <p:spPr>
                <a:xfrm>
                  <a:off x="11415780" y="4018364"/>
                  <a:ext cx="14372" cy="487247"/>
                </a:xfrm>
                <a:custGeom>
                  <a:avLst/>
                  <a:gdLst>
                    <a:gd name="connsiteX0" fmla="*/ 0 w 14372"/>
                    <a:gd name="connsiteY0" fmla="*/ 0 h 487247"/>
                    <a:gd name="connsiteX1" fmla="*/ 14372 w 14372"/>
                    <a:gd name="connsiteY1" fmla="*/ 0 h 487247"/>
                    <a:gd name="connsiteX2" fmla="*/ 14372 w 14372"/>
                    <a:gd name="connsiteY2" fmla="*/ 487248 h 487247"/>
                    <a:gd name="connsiteX3" fmla="*/ 0 w 14372"/>
                    <a:gd name="connsiteY3" fmla="*/ 487248 h 487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72" h="487247">
                      <a:moveTo>
                        <a:pt x="0" y="0"/>
                      </a:moveTo>
                      <a:lnTo>
                        <a:pt x="14372" y="0"/>
                      </a:lnTo>
                      <a:lnTo>
                        <a:pt x="14372" y="487248"/>
                      </a:lnTo>
                      <a:lnTo>
                        <a:pt x="0" y="4872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ihandform: Form 18">
                  <a:extLst>
                    <a:ext uri="{FF2B5EF4-FFF2-40B4-BE49-F238E27FC236}">
                      <a16:creationId xmlns:a16="http://schemas.microsoft.com/office/drawing/2014/main" id="{AD1DA80A-E9F5-4EA6-8ADD-D9ADC4977E40}"/>
                    </a:ext>
                  </a:extLst>
                </p:cNvPr>
                <p:cNvSpPr/>
                <p:nvPr/>
              </p:nvSpPr>
              <p:spPr>
                <a:xfrm>
                  <a:off x="11374918" y="4419097"/>
                  <a:ext cx="95815" cy="116668"/>
                </a:xfrm>
                <a:custGeom>
                  <a:avLst/>
                  <a:gdLst>
                    <a:gd name="connsiteX0" fmla="*/ 47907 w 95815"/>
                    <a:gd name="connsiteY0" fmla="*/ 116669 h 116668"/>
                    <a:gd name="connsiteX1" fmla="*/ 95815 w 95815"/>
                    <a:gd name="connsiteY1" fmla="*/ 0 h 116668"/>
                    <a:gd name="connsiteX2" fmla="*/ 95815 w 95815"/>
                    <a:gd name="connsiteY2" fmla="*/ 0 h 116668"/>
                    <a:gd name="connsiteX3" fmla="*/ 95815 w 95815"/>
                    <a:gd name="connsiteY3" fmla="*/ 3663 h 116668"/>
                    <a:gd name="connsiteX4" fmla="*/ 90179 w 95815"/>
                    <a:gd name="connsiteY4" fmla="*/ 3663 h 116668"/>
                    <a:gd name="connsiteX5" fmla="*/ 90179 w 95815"/>
                    <a:gd name="connsiteY5" fmla="*/ 3663 h 116668"/>
                    <a:gd name="connsiteX6" fmla="*/ 84543 w 95815"/>
                    <a:gd name="connsiteY6" fmla="*/ 3663 h 116668"/>
                    <a:gd name="connsiteX7" fmla="*/ 84543 w 95815"/>
                    <a:gd name="connsiteY7" fmla="*/ 7327 h 116668"/>
                    <a:gd name="connsiteX8" fmla="*/ 78907 w 95815"/>
                    <a:gd name="connsiteY8" fmla="*/ 7327 h 116668"/>
                    <a:gd name="connsiteX9" fmla="*/ 78907 w 95815"/>
                    <a:gd name="connsiteY9" fmla="*/ 10991 h 116668"/>
                    <a:gd name="connsiteX10" fmla="*/ 67634 w 95815"/>
                    <a:gd name="connsiteY10" fmla="*/ 10991 h 116668"/>
                    <a:gd name="connsiteX11" fmla="*/ 67634 w 95815"/>
                    <a:gd name="connsiteY11" fmla="*/ 10991 h 116668"/>
                    <a:gd name="connsiteX12" fmla="*/ 67634 w 95815"/>
                    <a:gd name="connsiteY12" fmla="*/ 10991 h 116668"/>
                    <a:gd name="connsiteX13" fmla="*/ 53544 w 95815"/>
                    <a:gd name="connsiteY13" fmla="*/ 10991 h 116668"/>
                    <a:gd name="connsiteX14" fmla="*/ 50726 w 95815"/>
                    <a:gd name="connsiteY14" fmla="*/ 10991 h 116668"/>
                    <a:gd name="connsiteX15" fmla="*/ 50726 w 95815"/>
                    <a:gd name="connsiteY15" fmla="*/ 14654 h 116668"/>
                    <a:gd name="connsiteX16" fmla="*/ 45090 w 95815"/>
                    <a:gd name="connsiteY16" fmla="*/ 14654 h 116668"/>
                    <a:gd name="connsiteX17" fmla="*/ 45090 w 95815"/>
                    <a:gd name="connsiteY17" fmla="*/ 10991 h 116668"/>
                    <a:gd name="connsiteX18" fmla="*/ 42271 w 95815"/>
                    <a:gd name="connsiteY18" fmla="*/ 10991 h 116668"/>
                    <a:gd name="connsiteX19" fmla="*/ 28181 w 95815"/>
                    <a:gd name="connsiteY19" fmla="*/ 10991 h 116668"/>
                    <a:gd name="connsiteX20" fmla="*/ 25363 w 95815"/>
                    <a:gd name="connsiteY20" fmla="*/ 10991 h 116668"/>
                    <a:gd name="connsiteX21" fmla="*/ 25363 w 95815"/>
                    <a:gd name="connsiteY21" fmla="*/ 10991 h 116668"/>
                    <a:gd name="connsiteX22" fmla="*/ 16909 w 95815"/>
                    <a:gd name="connsiteY22" fmla="*/ 10991 h 116668"/>
                    <a:gd name="connsiteX23" fmla="*/ 16909 w 95815"/>
                    <a:gd name="connsiteY23" fmla="*/ 7327 h 116668"/>
                    <a:gd name="connsiteX24" fmla="*/ 11273 w 95815"/>
                    <a:gd name="connsiteY24" fmla="*/ 7327 h 116668"/>
                    <a:gd name="connsiteX25" fmla="*/ 11273 w 95815"/>
                    <a:gd name="connsiteY25" fmla="*/ 3663 h 116668"/>
                    <a:gd name="connsiteX26" fmla="*/ 5636 w 95815"/>
                    <a:gd name="connsiteY26" fmla="*/ 3663 h 116668"/>
                    <a:gd name="connsiteX27" fmla="*/ 5636 w 95815"/>
                    <a:gd name="connsiteY27" fmla="*/ 3663 h 116668"/>
                    <a:gd name="connsiteX28" fmla="*/ 0 w 95815"/>
                    <a:gd name="connsiteY28" fmla="*/ 3663 h 116668"/>
                    <a:gd name="connsiteX29" fmla="*/ 0 w 95815"/>
                    <a:gd name="connsiteY29" fmla="*/ 0 h 1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95815" h="116668">
                      <a:moveTo>
                        <a:pt x="47907" y="116669"/>
                      </a:moveTo>
                      <a:lnTo>
                        <a:pt x="95815" y="0"/>
                      </a:lnTo>
                      <a:lnTo>
                        <a:pt x="95815" y="0"/>
                      </a:lnTo>
                      <a:lnTo>
                        <a:pt x="95815" y="3663"/>
                      </a:lnTo>
                      <a:lnTo>
                        <a:pt x="90179" y="3663"/>
                      </a:lnTo>
                      <a:lnTo>
                        <a:pt x="90179" y="3663"/>
                      </a:lnTo>
                      <a:lnTo>
                        <a:pt x="84543" y="3663"/>
                      </a:lnTo>
                      <a:lnTo>
                        <a:pt x="84543" y="7327"/>
                      </a:lnTo>
                      <a:lnTo>
                        <a:pt x="78907" y="7327"/>
                      </a:lnTo>
                      <a:lnTo>
                        <a:pt x="78907" y="10991"/>
                      </a:lnTo>
                      <a:lnTo>
                        <a:pt x="67634" y="10991"/>
                      </a:lnTo>
                      <a:lnTo>
                        <a:pt x="67634" y="10991"/>
                      </a:lnTo>
                      <a:lnTo>
                        <a:pt x="67634" y="10991"/>
                      </a:lnTo>
                      <a:lnTo>
                        <a:pt x="53544" y="10991"/>
                      </a:lnTo>
                      <a:lnTo>
                        <a:pt x="50726" y="10991"/>
                      </a:lnTo>
                      <a:lnTo>
                        <a:pt x="50726" y="14654"/>
                      </a:lnTo>
                      <a:lnTo>
                        <a:pt x="45090" y="14654"/>
                      </a:lnTo>
                      <a:lnTo>
                        <a:pt x="45090" y="10991"/>
                      </a:lnTo>
                      <a:lnTo>
                        <a:pt x="42271" y="10991"/>
                      </a:lnTo>
                      <a:lnTo>
                        <a:pt x="28181" y="10991"/>
                      </a:lnTo>
                      <a:lnTo>
                        <a:pt x="25363" y="10991"/>
                      </a:lnTo>
                      <a:lnTo>
                        <a:pt x="25363" y="10991"/>
                      </a:lnTo>
                      <a:lnTo>
                        <a:pt x="16909" y="10991"/>
                      </a:lnTo>
                      <a:lnTo>
                        <a:pt x="16909" y="7327"/>
                      </a:lnTo>
                      <a:lnTo>
                        <a:pt x="11273" y="7327"/>
                      </a:lnTo>
                      <a:lnTo>
                        <a:pt x="11273" y="3663"/>
                      </a:lnTo>
                      <a:lnTo>
                        <a:pt x="5636" y="3663"/>
                      </a:lnTo>
                      <a:lnTo>
                        <a:pt x="5636" y="3663"/>
                      </a:lnTo>
                      <a:lnTo>
                        <a:pt x="0" y="36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ihandform: Form 19">
                  <a:extLst>
                    <a:ext uri="{FF2B5EF4-FFF2-40B4-BE49-F238E27FC236}">
                      <a16:creationId xmlns:a16="http://schemas.microsoft.com/office/drawing/2014/main" id="{866938DE-E1E7-4237-8C98-1A163B39BC44}"/>
                    </a:ext>
                  </a:extLst>
                </p:cNvPr>
                <p:cNvSpPr/>
                <p:nvPr/>
              </p:nvSpPr>
              <p:spPr>
                <a:xfrm>
                  <a:off x="9909510" y="2137571"/>
                  <a:ext cx="104269" cy="42271"/>
                </a:xfrm>
                <a:custGeom>
                  <a:avLst/>
                  <a:gdLst>
                    <a:gd name="connsiteX0" fmla="*/ 0 w 104269"/>
                    <a:gd name="connsiteY0" fmla="*/ 0 h 42271"/>
                    <a:gd name="connsiteX1" fmla="*/ 104269 w 104269"/>
                    <a:gd name="connsiteY1" fmla="*/ 0 h 42271"/>
                    <a:gd name="connsiteX2" fmla="*/ 104269 w 104269"/>
                    <a:gd name="connsiteY2" fmla="*/ 42271 h 42271"/>
                    <a:gd name="connsiteX3" fmla="*/ 0 w 104269"/>
                    <a:gd name="connsiteY3" fmla="*/ 42271 h 4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269" h="42271">
                      <a:moveTo>
                        <a:pt x="0" y="0"/>
                      </a:moveTo>
                      <a:lnTo>
                        <a:pt x="104269" y="0"/>
                      </a:lnTo>
                      <a:lnTo>
                        <a:pt x="104269" y="42271"/>
                      </a:lnTo>
                      <a:lnTo>
                        <a:pt x="0" y="42271"/>
                      </a:lnTo>
                      <a:close/>
                    </a:path>
                  </a:pathLst>
                </a:custGeom>
                <a:noFill/>
                <a:ln w="582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ihandform: Form 21">
                  <a:extLst>
                    <a:ext uri="{FF2B5EF4-FFF2-40B4-BE49-F238E27FC236}">
                      <a16:creationId xmlns:a16="http://schemas.microsoft.com/office/drawing/2014/main" id="{26A1B90D-9FC5-4976-82A7-4021120AD6D5}"/>
                    </a:ext>
                  </a:extLst>
                </p:cNvPr>
                <p:cNvSpPr/>
                <p:nvPr/>
              </p:nvSpPr>
              <p:spPr>
                <a:xfrm>
                  <a:off x="9886966" y="2165752"/>
                  <a:ext cx="39453" cy="28180"/>
                </a:xfrm>
                <a:custGeom>
                  <a:avLst/>
                  <a:gdLst>
                    <a:gd name="connsiteX0" fmla="*/ 8454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8454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ihandform: Form 23">
                  <a:extLst>
                    <a:ext uri="{FF2B5EF4-FFF2-40B4-BE49-F238E27FC236}">
                      <a16:creationId xmlns:a16="http://schemas.microsoft.com/office/drawing/2014/main" id="{2AFCE019-7A9F-4681-80CD-114F8156CEB3}"/>
                    </a:ext>
                  </a:extLst>
                </p:cNvPr>
                <p:cNvSpPr/>
                <p:nvPr/>
              </p:nvSpPr>
              <p:spPr>
                <a:xfrm>
                  <a:off x="9805241" y="2199569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6909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ihandform: Form 25">
                  <a:extLst>
                    <a:ext uri="{FF2B5EF4-FFF2-40B4-BE49-F238E27FC236}">
                      <a16:creationId xmlns:a16="http://schemas.microsoft.com/office/drawing/2014/main" id="{7324D0EB-0219-4638-BF4C-E206AABBC842}"/>
                    </a:ext>
                  </a:extLst>
                </p:cNvPr>
                <p:cNvSpPr/>
                <p:nvPr/>
              </p:nvSpPr>
              <p:spPr>
                <a:xfrm>
                  <a:off x="9723516" y="2233386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ihandform: Form 27">
                  <a:extLst>
                    <a:ext uri="{FF2B5EF4-FFF2-40B4-BE49-F238E27FC236}">
                      <a16:creationId xmlns:a16="http://schemas.microsoft.com/office/drawing/2014/main" id="{06C27080-FDF8-4C26-93FD-6CF7AAA304A8}"/>
                    </a:ext>
                  </a:extLst>
                </p:cNvPr>
                <p:cNvSpPr/>
                <p:nvPr/>
              </p:nvSpPr>
              <p:spPr>
                <a:xfrm>
                  <a:off x="9641792" y="2270021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1272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ihandform: Form 28">
                  <a:extLst>
                    <a:ext uri="{FF2B5EF4-FFF2-40B4-BE49-F238E27FC236}">
                      <a16:creationId xmlns:a16="http://schemas.microsoft.com/office/drawing/2014/main" id="{B803D075-51D0-4666-BAC9-3E602A208E6E}"/>
                    </a:ext>
                  </a:extLst>
                </p:cNvPr>
                <p:cNvSpPr/>
                <p:nvPr/>
              </p:nvSpPr>
              <p:spPr>
                <a:xfrm>
                  <a:off x="9560067" y="230383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ihandform: Form 29">
                  <a:extLst>
                    <a:ext uri="{FF2B5EF4-FFF2-40B4-BE49-F238E27FC236}">
                      <a16:creationId xmlns:a16="http://schemas.microsoft.com/office/drawing/2014/main" id="{66E5AE62-B401-4FB1-9D51-6109A9029042}"/>
                    </a:ext>
                  </a:extLst>
                </p:cNvPr>
                <p:cNvSpPr/>
                <p:nvPr/>
              </p:nvSpPr>
              <p:spPr>
                <a:xfrm>
                  <a:off x="9478343" y="2340473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1272 h 28180"/>
                    <a:gd name="connsiteX2" fmla="*/ 33817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ihandform: Form 30">
                  <a:extLst>
                    <a:ext uri="{FF2B5EF4-FFF2-40B4-BE49-F238E27FC236}">
                      <a16:creationId xmlns:a16="http://schemas.microsoft.com/office/drawing/2014/main" id="{687CBA9C-41F8-43D5-9C96-8AF487A91F1E}"/>
                    </a:ext>
                  </a:extLst>
                </p:cNvPr>
                <p:cNvSpPr/>
                <p:nvPr/>
              </p:nvSpPr>
              <p:spPr>
                <a:xfrm>
                  <a:off x="9396618" y="2374290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3817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ihandform: Form 31">
                  <a:extLst>
                    <a:ext uri="{FF2B5EF4-FFF2-40B4-BE49-F238E27FC236}">
                      <a16:creationId xmlns:a16="http://schemas.microsoft.com/office/drawing/2014/main" id="{A7C09036-B2B7-40C6-A731-6FE9B55521EC}"/>
                    </a:ext>
                  </a:extLst>
                </p:cNvPr>
                <p:cNvSpPr/>
                <p:nvPr/>
              </p:nvSpPr>
              <p:spPr>
                <a:xfrm>
                  <a:off x="9314893" y="240810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ihandform: Form 32">
                  <a:extLst>
                    <a:ext uri="{FF2B5EF4-FFF2-40B4-BE49-F238E27FC236}">
                      <a16:creationId xmlns:a16="http://schemas.microsoft.com/office/drawing/2014/main" id="{D16F26F7-2847-45FD-9935-D9BA8AC154E1}"/>
                    </a:ext>
                  </a:extLst>
                </p:cNvPr>
                <p:cNvSpPr/>
                <p:nvPr/>
              </p:nvSpPr>
              <p:spPr>
                <a:xfrm>
                  <a:off x="9230351" y="2441925"/>
                  <a:ext cx="42271" cy="30999"/>
                </a:xfrm>
                <a:custGeom>
                  <a:avLst/>
                  <a:gdLst>
                    <a:gd name="connsiteX0" fmla="*/ 8454 w 42271"/>
                    <a:gd name="connsiteY0" fmla="*/ 30999 h 30999"/>
                    <a:gd name="connsiteX1" fmla="*/ 0 w 42271"/>
                    <a:gd name="connsiteY1" fmla="*/ 14090 h 30999"/>
                    <a:gd name="connsiteX2" fmla="*/ 33817 w 42271"/>
                    <a:gd name="connsiteY2" fmla="*/ 0 h 30999"/>
                    <a:gd name="connsiteX3" fmla="*/ 42271 w 42271"/>
                    <a:gd name="connsiteY3" fmla="*/ 19727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9727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F2363CA6-E9A0-47CB-88FA-BFA06BCA5500}"/>
                    </a:ext>
                  </a:extLst>
                </p:cNvPr>
                <p:cNvSpPr/>
                <p:nvPr/>
              </p:nvSpPr>
              <p:spPr>
                <a:xfrm>
                  <a:off x="9151444" y="2478560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3E4C26D9-AB87-423A-843E-C55C75390DF4}"/>
                    </a:ext>
                  </a:extLst>
                </p:cNvPr>
                <p:cNvSpPr/>
                <p:nvPr/>
              </p:nvSpPr>
              <p:spPr>
                <a:xfrm>
                  <a:off x="9069720" y="2512377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ihandform: Form 35">
                  <a:extLst>
                    <a:ext uri="{FF2B5EF4-FFF2-40B4-BE49-F238E27FC236}">
                      <a16:creationId xmlns:a16="http://schemas.microsoft.com/office/drawing/2014/main" id="{4E561EF7-5F9F-479F-9313-6DDF79DA6D90}"/>
                    </a:ext>
                  </a:extLst>
                </p:cNvPr>
                <p:cNvSpPr/>
                <p:nvPr/>
              </p:nvSpPr>
              <p:spPr>
                <a:xfrm>
                  <a:off x="8987995" y="2549012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ihandform: Form 36">
                  <a:extLst>
                    <a:ext uri="{FF2B5EF4-FFF2-40B4-BE49-F238E27FC236}">
                      <a16:creationId xmlns:a16="http://schemas.microsoft.com/office/drawing/2014/main" id="{579AB25D-81F9-4210-9F40-72800F7C3302}"/>
                    </a:ext>
                  </a:extLst>
                </p:cNvPr>
                <p:cNvSpPr/>
                <p:nvPr/>
              </p:nvSpPr>
              <p:spPr>
                <a:xfrm>
                  <a:off x="8906270" y="2582829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7DF5A7FC-0427-49C3-B7D6-17C27C277FD4}"/>
                    </a:ext>
                  </a:extLst>
                </p:cNvPr>
                <p:cNvSpPr/>
                <p:nvPr/>
              </p:nvSpPr>
              <p:spPr>
                <a:xfrm>
                  <a:off x="8824546" y="2616646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ihandform: Form 38">
                  <a:extLst>
                    <a:ext uri="{FF2B5EF4-FFF2-40B4-BE49-F238E27FC236}">
                      <a16:creationId xmlns:a16="http://schemas.microsoft.com/office/drawing/2014/main" id="{31995931-2DC8-4658-9E47-0AEB3720BC8B}"/>
                    </a:ext>
                  </a:extLst>
                </p:cNvPr>
                <p:cNvSpPr/>
                <p:nvPr/>
              </p:nvSpPr>
              <p:spPr>
                <a:xfrm>
                  <a:off x="8742821" y="2653281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1272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1272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ihandform: Form 39">
                  <a:extLst>
                    <a:ext uri="{FF2B5EF4-FFF2-40B4-BE49-F238E27FC236}">
                      <a16:creationId xmlns:a16="http://schemas.microsoft.com/office/drawing/2014/main" id="{772A9D5C-DA01-484D-B86F-DBD091289E03}"/>
                    </a:ext>
                  </a:extLst>
                </p:cNvPr>
                <p:cNvSpPr/>
                <p:nvPr/>
              </p:nvSpPr>
              <p:spPr>
                <a:xfrm>
                  <a:off x="8661096" y="268709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ihandform: Form 40">
                  <a:extLst>
                    <a:ext uri="{FF2B5EF4-FFF2-40B4-BE49-F238E27FC236}">
                      <a16:creationId xmlns:a16="http://schemas.microsoft.com/office/drawing/2014/main" id="{5C64FFCC-4B6D-45EC-A632-6F2EEC78D792}"/>
                    </a:ext>
                  </a:extLst>
                </p:cNvPr>
                <p:cNvSpPr/>
                <p:nvPr/>
              </p:nvSpPr>
              <p:spPr>
                <a:xfrm>
                  <a:off x="8579372" y="2720916"/>
                  <a:ext cx="36635" cy="30998"/>
                </a:xfrm>
                <a:custGeom>
                  <a:avLst/>
                  <a:gdLst>
                    <a:gd name="connsiteX0" fmla="*/ 5636 w 36635"/>
                    <a:gd name="connsiteY0" fmla="*/ 30999 h 30998"/>
                    <a:gd name="connsiteX1" fmla="*/ 0 w 36635"/>
                    <a:gd name="connsiteY1" fmla="*/ 16908 h 30998"/>
                    <a:gd name="connsiteX2" fmla="*/ 30999 w 36635"/>
                    <a:gd name="connsiteY2" fmla="*/ 0 h 30998"/>
                    <a:gd name="connsiteX3" fmla="*/ 36635 w 36635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0998">
                      <a:moveTo>
                        <a:pt x="5636" y="30999"/>
                      </a:moveTo>
                      <a:lnTo>
                        <a:pt x="0" y="16908"/>
                      </a:lnTo>
                      <a:lnTo>
                        <a:pt x="30999" y="0"/>
                      </a:lnTo>
                      <a:lnTo>
                        <a:pt x="36635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ihandform: Form 41">
                  <a:extLst>
                    <a:ext uri="{FF2B5EF4-FFF2-40B4-BE49-F238E27FC236}">
                      <a16:creationId xmlns:a16="http://schemas.microsoft.com/office/drawing/2014/main" id="{8BA0267E-BABB-4B3B-BBBA-37E7203D03F8}"/>
                    </a:ext>
                  </a:extLst>
                </p:cNvPr>
                <p:cNvSpPr/>
                <p:nvPr/>
              </p:nvSpPr>
              <p:spPr>
                <a:xfrm>
                  <a:off x="8494829" y="2754733"/>
                  <a:ext cx="39453" cy="30999"/>
                </a:xfrm>
                <a:custGeom>
                  <a:avLst/>
                  <a:gdLst>
                    <a:gd name="connsiteX0" fmla="*/ 8454 w 39453"/>
                    <a:gd name="connsiteY0" fmla="*/ 30999 h 30999"/>
                    <a:gd name="connsiteX1" fmla="*/ 0 w 39453"/>
                    <a:gd name="connsiteY1" fmla="*/ 16909 h 30999"/>
                    <a:gd name="connsiteX2" fmla="*/ 36635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8454" y="30999"/>
                      </a:moveTo>
                      <a:lnTo>
                        <a:pt x="0" y="16909"/>
                      </a:lnTo>
                      <a:lnTo>
                        <a:pt x="36635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ihandform: Form 42">
                  <a:extLst>
                    <a:ext uri="{FF2B5EF4-FFF2-40B4-BE49-F238E27FC236}">
                      <a16:creationId xmlns:a16="http://schemas.microsoft.com/office/drawing/2014/main" id="{8E492F6A-8B7E-42D9-B747-0861C09F815D}"/>
                    </a:ext>
                  </a:extLst>
                </p:cNvPr>
                <p:cNvSpPr/>
                <p:nvPr/>
              </p:nvSpPr>
              <p:spPr>
                <a:xfrm>
                  <a:off x="8413104" y="2791368"/>
                  <a:ext cx="39453" cy="30998"/>
                </a:xfrm>
                <a:custGeom>
                  <a:avLst/>
                  <a:gdLst>
                    <a:gd name="connsiteX0" fmla="*/ 8454 w 39453"/>
                    <a:gd name="connsiteY0" fmla="*/ 30999 h 30998"/>
                    <a:gd name="connsiteX1" fmla="*/ 0 w 39453"/>
                    <a:gd name="connsiteY1" fmla="*/ 14090 h 30998"/>
                    <a:gd name="connsiteX2" fmla="*/ 33817 w 39453"/>
                    <a:gd name="connsiteY2" fmla="*/ 0 h 30998"/>
                    <a:gd name="connsiteX3" fmla="*/ 39453 w 39453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ihandform: Form 43">
                  <a:extLst>
                    <a:ext uri="{FF2B5EF4-FFF2-40B4-BE49-F238E27FC236}">
                      <a16:creationId xmlns:a16="http://schemas.microsoft.com/office/drawing/2014/main" id="{8D693317-E71B-4442-9D33-2FCB135F6891}"/>
                    </a:ext>
                  </a:extLst>
                </p:cNvPr>
                <p:cNvSpPr/>
                <p:nvPr/>
              </p:nvSpPr>
              <p:spPr>
                <a:xfrm>
                  <a:off x="8331380" y="2825185"/>
                  <a:ext cx="39453" cy="30999"/>
                </a:xfrm>
                <a:custGeom>
                  <a:avLst/>
                  <a:gdLst>
                    <a:gd name="connsiteX0" fmla="*/ 8454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ihandform: Form 44">
                  <a:extLst>
                    <a:ext uri="{FF2B5EF4-FFF2-40B4-BE49-F238E27FC236}">
                      <a16:creationId xmlns:a16="http://schemas.microsoft.com/office/drawing/2014/main" id="{074D7F1D-29A7-4A18-84C2-7CDDCB5CF374}"/>
                    </a:ext>
                  </a:extLst>
                </p:cNvPr>
                <p:cNvSpPr/>
                <p:nvPr/>
              </p:nvSpPr>
              <p:spPr>
                <a:xfrm>
                  <a:off x="8249655" y="2861820"/>
                  <a:ext cx="42271" cy="30998"/>
                </a:xfrm>
                <a:custGeom>
                  <a:avLst/>
                  <a:gdLst>
                    <a:gd name="connsiteX0" fmla="*/ 8454 w 42271"/>
                    <a:gd name="connsiteY0" fmla="*/ 30999 h 30998"/>
                    <a:gd name="connsiteX1" fmla="*/ 0 w 42271"/>
                    <a:gd name="connsiteY1" fmla="*/ 14090 h 30998"/>
                    <a:gd name="connsiteX2" fmla="*/ 33817 w 42271"/>
                    <a:gd name="connsiteY2" fmla="*/ 0 h 30998"/>
                    <a:gd name="connsiteX3" fmla="*/ 42271 w 42271"/>
                    <a:gd name="connsiteY3" fmla="*/ 14090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ihandform: Form 45">
                  <a:extLst>
                    <a:ext uri="{FF2B5EF4-FFF2-40B4-BE49-F238E27FC236}">
                      <a16:creationId xmlns:a16="http://schemas.microsoft.com/office/drawing/2014/main" id="{1032B70F-6125-410D-989E-541D888297E3}"/>
                    </a:ext>
                  </a:extLst>
                </p:cNvPr>
                <p:cNvSpPr/>
                <p:nvPr/>
              </p:nvSpPr>
              <p:spPr>
                <a:xfrm>
                  <a:off x="8167930" y="2895637"/>
                  <a:ext cx="42271" cy="30998"/>
                </a:xfrm>
                <a:custGeom>
                  <a:avLst/>
                  <a:gdLst>
                    <a:gd name="connsiteX0" fmla="*/ 8454 w 42271"/>
                    <a:gd name="connsiteY0" fmla="*/ 30999 h 30998"/>
                    <a:gd name="connsiteX1" fmla="*/ 0 w 42271"/>
                    <a:gd name="connsiteY1" fmla="*/ 14090 h 30998"/>
                    <a:gd name="connsiteX2" fmla="*/ 33817 w 42271"/>
                    <a:gd name="connsiteY2" fmla="*/ 0 h 30998"/>
                    <a:gd name="connsiteX3" fmla="*/ 42271 w 42271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ihandform: Form 46">
                  <a:extLst>
                    <a:ext uri="{FF2B5EF4-FFF2-40B4-BE49-F238E27FC236}">
                      <a16:creationId xmlns:a16="http://schemas.microsoft.com/office/drawing/2014/main" id="{9FA45FAB-0B4E-474B-BFDD-5AEDA70F3165}"/>
                    </a:ext>
                  </a:extLst>
                </p:cNvPr>
                <p:cNvSpPr/>
                <p:nvPr/>
              </p:nvSpPr>
              <p:spPr>
                <a:xfrm>
                  <a:off x="8086206" y="2929454"/>
                  <a:ext cx="42271" cy="30999"/>
                </a:xfrm>
                <a:custGeom>
                  <a:avLst/>
                  <a:gdLst>
                    <a:gd name="connsiteX0" fmla="*/ 8454 w 42271"/>
                    <a:gd name="connsiteY0" fmla="*/ 30999 h 30999"/>
                    <a:gd name="connsiteX1" fmla="*/ 0 w 42271"/>
                    <a:gd name="connsiteY1" fmla="*/ 14090 h 30999"/>
                    <a:gd name="connsiteX2" fmla="*/ 33817 w 42271"/>
                    <a:gd name="connsiteY2" fmla="*/ 0 h 30999"/>
                    <a:gd name="connsiteX3" fmla="*/ 42271 w 42271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ihandform: Form 47">
                  <a:extLst>
                    <a:ext uri="{FF2B5EF4-FFF2-40B4-BE49-F238E27FC236}">
                      <a16:creationId xmlns:a16="http://schemas.microsoft.com/office/drawing/2014/main" id="{E49215A2-73C1-43CC-8294-65E323ECA72C}"/>
                    </a:ext>
                  </a:extLst>
                </p:cNvPr>
                <p:cNvSpPr/>
                <p:nvPr/>
              </p:nvSpPr>
              <p:spPr>
                <a:xfrm>
                  <a:off x="8004481" y="2966089"/>
                  <a:ext cx="42271" cy="28180"/>
                </a:xfrm>
                <a:custGeom>
                  <a:avLst/>
                  <a:gdLst>
                    <a:gd name="connsiteX0" fmla="*/ 8454 w 42271"/>
                    <a:gd name="connsiteY0" fmla="*/ 28181 h 28180"/>
                    <a:gd name="connsiteX1" fmla="*/ 0 w 42271"/>
                    <a:gd name="connsiteY1" fmla="*/ 11272 h 28180"/>
                    <a:gd name="connsiteX2" fmla="*/ 33817 w 42271"/>
                    <a:gd name="connsiteY2" fmla="*/ 0 h 28180"/>
                    <a:gd name="connsiteX3" fmla="*/ 42271 w 42271"/>
                    <a:gd name="connsiteY3" fmla="*/ 16908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28180">
                      <a:moveTo>
                        <a:pt x="8454" y="28181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42271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A76E5E2-DA0D-4F14-8852-8F1DAC424E4E}"/>
                    </a:ext>
                  </a:extLst>
                </p:cNvPr>
                <p:cNvSpPr/>
                <p:nvPr/>
              </p:nvSpPr>
              <p:spPr>
                <a:xfrm>
                  <a:off x="7950937" y="2999906"/>
                  <a:ext cx="14090" cy="19726"/>
                </a:xfrm>
                <a:custGeom>
                  <a:avLst/>
                  <a:gdLst>
                    <a:gd name="connsiteX0" fmla="*/ 8454 w 14090"/>
                    <a:gd name="connsiteY0" fmla="*/ 19727 h 19726"/>
                    <a:gd name="connsiteX1" fmla="*/ 14090 w 14090"/>
                    <a:gd name="connsiteY1" fmla="*/ 16909 h 19726"/>
                    <a:gd name="connsiteX2" fmla="*/ 5636 w 14090"/>
                    <a:gd name="connsiteY2" fmla="*/ 0 h 19726"/>
                    <a:gd name="connsiteX3" fmla="*/ 0 w 14090"/>
                    <a:gd name="connsiteY3" fmla="*/ 2818 h 19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0" h="19726">
                      <a:moveTo>
                        <a:pt x="8454" y="19727"/>
                      </a:moveTo>
                      <a:lnTo>
                        <a:pt x="14090" y="16909"/>
                      </a:lnTo>
                      <a:lnTo>
                        <a:pt x="5636" y="0"/>
                      </a:lnTo>
                      <a:lnTo>
                        <a:pt x="0" y="281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ihandform: Form 49">
                  <a:extLst>
                    <a:ext uri="{FF2B5EF4-FFF2-40B4-BE49-F238E27FC236}">
                      <a16:creationId xmlns:a16="http://schemas.microsoft.com/office/drawing/2014/main" id="{89F28B64-7F09-4130-B623-5A50FE8BEDB2}"/>
                    </a:ext>
                  </a:extLst>
                </p:cNvPr>
                <p:cNvSpPr/>
                <p:nvPr/>
              </p:nvSpPr>
              <p:spPr>
                <a:xfrm>
                  <a:off x="10008144" y="2174206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30999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ihandform: Form 50">
                  <a:extLst>
                    <a:ext uri="{FF2B5EF4-FFF2-40B4-BE49-F238E27FC236}">
                      <a16:creationId xmlns:a16="http://schemas.microsoft.com/office/drawing/2014/main" id="{CD6434CA-31BB-4BE8-8802-582BC3BFC38F}"/>
                    </a:ext>
                  </a:extLst>
                </p:cNvPr>
                <p:cNvSpPr/>
                <p:nvPr/>
              </p:nvSpPr>
              <p:spPr>
                <a:xfrm>
                  <a:off x="10084232" y="2222114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ihandform: Form 51">
                  <a:extLst>
                    <a:ext uri="{FF2B5EF4-FFF2-40B4-BE49-F238E27FC236}">
                      <a16:creationId xmlns:a16="http://schemas.microsoft.com/office/drawing/2014/main" id="{8FBEABBD-B0CF-4618-A8EC-F4EFDFE57091}"/>
                    </a:ext>
                  </a:extLst>
                </p:cNvPr>
                <p:cNvSpPr/>
                <p:nvPr/>
              </p:nvSpPr>
              <p:spPr>
                <a:xfrm>
                  <a:off x="10160321" y="2267203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11272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ihandform: Form 52">
                  <a:extLst>
                    <a:ext uri="{FF2B5EF4-FFF2-40B4-BE49-F238E27FC236}">
                      <a16:creationId xmlns:a16="http://schemas.microsoft.com/office/drawing/2014/main" id="{7D093053-AE1F-4B92-B9CE-E5126E0ADD70}"/>
                    </a:ext>
                  </a:extLst>
                </p:cNvPr>
                <p:cNvSpPr/>
                <p:nvPr/>
              </p:nvSpPr>
              <p:spPr>
                <a:xfrm>
                  <a:off x="10239227" y="2309474"/>
                  <a:ext cx="36635" cy="36635"/>
                </a:xfrm>
                <a:custGeom>
                  <a:avLst/>
                  <a:gdLst>
                    <a:gd name="connsiteX0" fmla="*/ 36635 w 36635"/>
                    <a:gd name="connsiteY0" fmla="*/ 19727 h 36635"/>
                    <a:gd name="connsiteX1" fmla="*/ 28181 w 36635"/>
                    <a:gd name="connsiteY1" fmla="*/ 36635 h 36635"/>
                    <a:gd name="connsiteX2" fmla="*/ 0 w 36635"/>
                    <a:gd name="connsiteY2" fmla="*/ 16909 h 36635"/>
                    <a:gd name="connsiteX3" fmla="*/ 8454 w 36635"/>
                    <a:gd name="connsiteY3" fmla="*/ 0 h 3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6635">
                      <a:moveTo>
                        <a:pt x="36635" y="19727"/>
                      </a:moveTo>
                      <a:lnTo>
                        <a:pt x="28181" y="36635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ihandform: Form 53">
                  <a:extLst>
                    <a:ext uri="{FF2B5EF4-FFF2-40B4-BE49-F238E27FC236}">
                      <a16:creationId xmlns:a16="http://schemas.microsoft.com/office/drawing/2014/main" id="{B0A88854-26A2-416A-A509-E7FD9A8CEC70}"/>
                    </a:ext>
                  </a:extLst>
                </p:cNvPr>
                <p:cNvSpPr/>
                <p:nvPr/>
              </p:nvSpPr>
              <p:spPr>
                <a:xfrm>
                  <a:off x="10315315" y="2354564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28181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28181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ihandform: Form 54">
                  <a:extLst>
                    <a:ext uri="{FF2B5EF4-FFF2-40B4-BE49-F238E27FC236}">
                      <a16:creationId xmlns:a16="http://schemas.microsoft.com/office/drawing/2014/main" id="{253CE670-E451-4174-A402-E62617330602}"/>
                    </a:ext>
                  </a:extLst>
                </p:cNvPr>
                <p:cNvSpPr/>
                <p:nvPr/>
              </p:nvSpPr>
              <p:spPr>
                <a:xfrm>
                  <a:off x="10391404" y="2402471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ihandform: Form 55">
                  <a:extLst>
                    <a:ext uri="{FF2B5EF4-FFF2-40B4-BE49-F238E27FC236}">
                      <a16:creationId xmlns:a16="http://schemas.microsoft.com/office/drawing/2014/main" id="{4D2C558A-A573-466A-92B6-B8A96480C94C}"/>
                    </a:ext>
                  </a:extLst>
                </p:cNvPr>
                <p:cNvSpPr/>
                <p:nvPr/>
              </p:nvSpPr>
              <p:spPr>
                <a:xfrm>
                  <a:off x="10467492" y="2447561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ihandform: Form 56">
                  <a:extLst>
                    <a:ext uri="{FF2B5EF4-FFF2-40B4-BE49-F238E27FC236}">
                      <a16:creationId xmlns:a16="http://schemas.microsoft.com/office/drawing/2014/main" id="{0CCAC466-4444-42D8-911D-BBE332222C14}"/>
                    </a:ext>
                  </a:extLst>
                </p:cNvPr>
                <p:cNvSpPr/>
                <p:nvPr/>
              </p:nvSpPr>
              <p:spPr>
                <a:xfrm>
                  <a:off x="10543581" y="2492650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ihandform: Form 57">
                  <a:extLst>
                    <a:ext uri="{FF2B5EF4-FFF2-40B4-BE49-F238E27FC236}">
                      <a16:creationId xmlns:a16="http://schemas.microsoft.com/office/drawing/2014/main" id="{470E09E8-739B-483C-82F1-79C4BFB30F4E}"/>
                    </a:ext>
                  </a:extLst>
                </p:cNvPr>
                <p:cNvSpPr/>
                <p:nvPr/>
              </p:nvSpPr>
              <p:spPr>
                <a:xfrm>
                  <a:off x="10619669" y="2537740"/>
                  <a:ext cx="39453" cy="30998"/>
                </a:xfrm>
                <a:custGeom>
                  <a:avLst/>
                  <a:gdLst>
                    <a:gd name="connsiteX0" fmla="*/ 39453 w 39453"/>
                    <a:gd name="connsiteY0" fmla="*/ 16908 h 30998"/>
                    <a:gd name="connsiteX1" fmla="*/ 30999 w 39453"/>
                    <a:gd name="connsiteY1" fmla="*/ 30999 h 30998"/>
                    <a:gd name="connsiteX2" fmla="*/ 0 w 39453"/>
                    <a:gd name="connsiteY2" fmla="*/ 14090 h 30998"/>
                    <a:gd name="connsiteX3" fmla="*/ 11272 w 39453"/>
                    <a:gd name="connsiteY3" fmla="*/ 0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8">
                      <a:moveTo>
                        <a:pt x="39453" y="16908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C9FC1D41-E3C4-4A12-B99C-608411953157}"/>
                    </a:ext>
                  </a:extLst>
                </p:cNvPr>
                <p:cNvSpPr/>
                <p:nvPr/>
              </p:nvSpPr>
              <p:spPr>
                <a:xfrm>
                  <a:off x="10698576" y="2582829"/>
                  <a:ext cx="36635" cy="33817"/>
                </a:xfrm>
                <a:custGeom>
                  <a:avLst/>
                  <a:gdLst>
                    <a:gd name="connsiteX0" fmla="*/ 36635 w 36635"/>
                    <a:gd name="connsiteY0" fmla="*/ 16909 h 33817"/>
                    <a:gd name="connsiteX1" fmla="*/ 28181 w 36635"/>
                    <a:gd name="connsiteY1" fmla="*/ 33817 h 33817"/>
                    <a:gd name="connsiteX2" fmla="*/ 0 w 36635"/>
                    <a:gd name="connsiteY2" fmla="*/ 14090 h 33817"/>
                    <a:gd name="connsiteX3" fmla="*/ 8454 w 36635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3817">
                      <a:moveTo>
                        <a:pt x="36635" y="16909"/>
                      </a:moveTo>
                      <a:lnTo>
                        <a:pt x="28181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ihandform: Form 59">
                  <a:extLst>
                    <a:ext uri="{FF2B5EF4-FFF2-40B4-BE49-F238E27FC236}">
                      <a16:creationId xmlns:a16="http://schemas.microsoft.com/office/drawing/2014/main" id="{D67721C0-AC96-4777-A941-C5DC2A80E5D7}"/>
                    </a:ext>
                  </a:extLst>
                </p:cNvPr>
                <p:cNvSpPr/>
                <p:nvPr/>
              </p:nvSpPr>
              <p:spPr>
                <a:xfrm>
                  <a:off x="10774664" y="2625100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28181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28181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ihandform: Form 60">
                  <a:extLst>
                    <a:ext uri="{FF2B5EF4-FFF2-40B4-BE49-F238E27FC236}">
                      <a16:creationId xmlns:a16="http://schemas.microsoft.com/office/drawing/2014/main" id="{1E537371-2089-4887-90CA-3E3277980498}"/>
                    </a:ext>
                  </a:extLst>
                </p:cNvPr>
                <p:cNvSpPr/>
                <p:nvPr/>
              </p:nvSpPr>
              <p:spPr>
                <a:xfrm>
                  <a:off x="10850753" y="2670190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30999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ihandform: Form 61">
                  <a:extLst>
                    <a:ext uri="{FF2B5EF4-FFF2-40B4-BE49-F238E27FC236}">
                      <a16:creationId xmlns:a16="http://schemas.microsoft.com/office/drawing/2014/main" id="{A583EC37-9F0C-44F8-ACAF-08AB5AD8F687}"/>
                    </a:ext>
                  </a:extLst>
                </p:cNvPr>
                <p:cNvSpPr/>
                <p:nvPr/>
              </p:nvSpPr>
              <p:spPr>
                <a:xfrm>
                  <a:off x="10926841" y="2718097"/>
                  <a:ext cx="42271" cy="33817"/>
                </a:xfrm>
                <a:custGeom>
                  <a:avLst/>
                  <a:gdLst>
                    <a:gd name="connsiteX0" fmla="*/ 42271 w 42271"/>
                    <a:gd name="connsiteY0" fmla="*/ 16909 h 33817"/>
                    <a:gd name="connsiteX1" fmla="*/ 30999 w 42271"/>
                    <a:gd name="connsiteY1" fmla="*/ 33817 h 33817"/>
                    <a:gd name="connsiteX2" fmla="*/ 0 w 42271"/>
                    <a:gd name="connsiteY2" fmla="*/ 14090 h 33817"/>
                    <a:gd name="connsiteX3" fmla="*/ 8454 w 42271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3817">
                      <a:moveTo>
                        <a:pt x="42271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ihandform: Form 62">
                  <a:extLst>
                    <a:ext uri="{FF2B5EF4-FFF2-40B4-BE49-F238E27FC236}">
                      <a16:creationId xmlns:a16="http://schemas.microsoft.com/office/drawing/2014/main" id="{26297B67-2FF9-4FAF-BC87-EE97DEE18F87}"/>
                    </a:ext>
                  </a:extLst>
                </p:cNvPr>
                <p:cNvSpPr/>
                <p:nvPr/>
              </p:nvSpPr>
              <p:spPr>
                <a:xfrm>
                  <a:off x="11002930" y="2760369"/>
                  <a:ext cx="42271" cy="33817"/>
                </a:xfrm>
                <a:custGeom>
                  <a:avLst/>
                  <a:gdLst>
                    <a:gd name="connsiteX0" fmla="*/ 42271 w 42271"/>
                    <a:gd name="connsiteY0" fmla="*/ 19727 h 33817"/>
                    <a:gd name="connsiteX1" fmla="*/ 33817 w 42271"/>
                    <a:gd name="connsiteY1" fmla="*/ 33817 h 33817"/>
                    <a:gd name="connsiteX2" fmla="*/ 0 w 42271"/>
                    <a:gd name="connsiteY2" fmla="*/ 16909 h 33817"/>
                    <a:gd name="connsiteX3" fmla="*/ 8454 w 42271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3817">
                      <a:moveTo>
                        <a:pt x="42271" y="19727"/>
                      </a:moveTo>
                      <a:lnTo>
                        <a:pt x="33817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ihandform: Form 63">
                  <a:extLst>
                    <a:ext uri="{FF2B5EF4-FFF2-40B4-BE49-F238E27FC236}">
                      <a16:creationId xmlns:a16="http://schemas.microsoft.com/office/drawing/2014/main" id="{F584AE69-6BAE-46FE-A282-B2E4074712FD}"/>
                    </a:ext>
                  </a:extLst>
                </p:cNvPr>
                <p:cNvSpPr/>
                <p:nvPr/>
              </p:nvSpPr>
              <p:spPr>
                <a:xfrm>
                  <a:off x="11079018" y="2808276"/>
                  <a:ext cx="42271" cy="30999"/>
                </a:xfrm>
                <a:custGeom>
                  <a:avLst/>
                  <a:gdLst>
                    <a:gd name="connsiteX0" fmla="*/ 42271 w 42271"/>
                    <a:gd name="connsiteY0" fmla="*/ 16909 h 30999"/>
                    <a:gd name="connsiteX1" fmla="*/ 30999 w 42271"/>
                    <a:gd name="connsiteY1" fmla="*/ 30999 h 30999"/>
                    <a:gd name="connsiteX2" fmla="*/ 0 w 42271"/>
                    <a:gd name="connsiteY2" fmla="*/ 14090 h 30999"/>
                    <a:gd name="connsiteX3" fmla="*/ 11272 w 42271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42271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ihandform: Form 64">
                  <a:extLst>
                    <a:ext uri="{FF2B5EF4-FFF2-40B4-BE49-F238E27FC236}">
                      <a16:creationId xmlns:a16="http://schemas.microsoft.com/office/drawing/2014/main" id="{46B33FAE-F77B-4FBC-AFD6-458B92FEF091}"/>
                    </a:ext>
                  </a:extLst>
                </p:cNvPr>
                <p:cNvSpPr/>
                <p:nvPr/>
              </p:nvSpPr>
              <p:spPr>
                <a:xfrm>
                  <a:off x="11157925" y="2853366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ihandform: Form 65">
                  <a:extLst>
                    <a:ext uri="{FF2B5EF4-FFF2-40B4-BE49-F238E27FC236}">
                      <a16:creationId xmlns:a16="http://schemas.microsoft.com/office/drawing/2014/main" id="{FD96EC23-F05D-47AC-821A-7B404B65FC81}"/>
                    </a:ext>
                  </a:extLst>
                </p:cNvPr>
                <p:cNvSpPr/>
                <p:nvPr/>
              </p:nvSpPr>
              <p:spPr>
                <a:xfrm>
                  <a:off x="11234013" y="2895637"/>
                  <a:ext cx="39453" cy="33816"/>
                </a:xfrm>
                <a:custGeom>
                  <a:avLst/>
                  <a:gdLst>
                    <a:gd name="connsiteX0" fmla="*/ 39454 w 39453"/>
                    <a:gd name="connsiteY0" fmla="*/ 19727 h 33816"/>
                    <a:gd name="connsiteX1" fmla="*/ 30999 w 39453"/>
                    <a:gd name="connsiteY1" fmla="*/ 33817 h 33816"/>
                    <a:gd name="connsiteX2" fmla="*/ 0 w 39453"/>
                    <a:gd name="connsiteY2" fmla="*/ 16908 h 33816"/>
                    <a:gd name="connsiteX3" fmla="*/ 8454 w 39453"/>
                    <a:gd name="connsiteY3" fmla="*/ 0 h 3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6">
                      <a:moveTo>
                        <a:pt x="39454" y="19727"/>
                      </a:moveTo>
                      <a:lnTo>
                        <a:pt x="30999" y="33817"/>
                      </a:lnTo>
                      <a:lnTo>
                        <a:pt x="0" y="16908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ihandform: Form 66">
                  <a:extLst>
                    <a:ext uri="{FF2B5EF4-FFF2-40B4-BE49-F238E27FC236}">
                      <a16:creationId xmlns:a16="http://schemas.microsoft.com/office/drawing/2014/main" id="{D3A9985D-CC6D-43E3-9B91-0853685214F3}"/>
                    </a:ext>
                  </a:extLst>
                </p:cNvPr>
                <p:cNvSpPr/>
                <p:nvPr/>
              </p:nvSpPr>
              <p:spPr>
                <a:xfrm>
                  <a:off x="11310101" y="2940727"/>
                  <a:ext cx="39453" cy="33817"/>
                </a:xfrm>
                <a:custGeom>
                  <a:avLst/>
                  <a:gdLst>
                    <a:gd name="connsiteX0" fmla="*/ 39454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8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4" y="19727"/>
                      </a:moveTo>
                      <a:lnTo>
                        <a:pt x="30999" y="33817"/>
                      </a:lnTo>
                      <a:lnTo>
                        <a:pt x="0" y="16908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ihandform: Form 67">
                  <a:extLst>
                    <a:ext uri="{FF2B5EF4-FFF2-40B4-BE49-F238E27FC236}">
                      <a16:creationId xmlns:a16="http://schemas.microsoft.com/office/drawing/2014/main" id="{E6812295-1C9C-4C70-80EA-AA2743E579BE}"/>
                    </a:ext>
                  </a:extLst>
                </p:cNvPr>
                <p:cNvSpPr/>
                <p:nvPr/>
              </p:nvSpPr>
              <p:spPr>
                <a:xfrm>
                  <a:off x="11386190" y="2988634"/>
                  <a:ext cx="30998" cy="25362"/>
                </a:xfrm>
                <a:custGeom>
                  <a:avLst/>
                  <a:gdLst>
                    <a:gd name="connsiteX0" fmla="*/ 30999 w 30998"/>
                    <a:gd name="connsiteY0" fmla="*/ 8454 h 25362"/>
                    <a:gd name="connsiteX1" fmla="*/ 8454 w 30998"/>
                    <a:gd name="connsiteY1" fmla="*/ 0 h 25362"/>
                    <a:gd name="connsiteX2" fmla="*/ 0 w 30998"/>
                    <a:gd name="connsiteY2" fmla="*/ 14090 h 25362"/>
                    <a:gd name="connsiteX3" fmla="*/ 22544 w 30998"/>
                    <a:gd name="connsiteY3" fmla="*/ 25363 h 2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98" h="25362">
                      <a:moveTo>
                        <a:pt x="30999" y="8454"/>
                      </a:moveTo>
                      <a:lnTo>
                        <a:pt x="8454" y="0"/>
                      </a:lnTo>
                      <a:lnTo>
                        <a:pt x="0" y="14090"/>
                      </a:lnTo>
                      <a:lnTo>
                        <a:pt x="22544" y="25363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9" name="Bildplatzhalter 10">
                  <a:extLst>
                    <a:ext uri="{FF2B5EF4-FFF2-40B4-BE49-F238E27FC236}">
                      <a16:creationId xmlns:a16="http://schemas.microsoft.com/office/drawing/2014/main" id="{87AA8881-0AE6-46F5-830E-DE72E8751ABA}"/>
                    </a:ext>
                  </a:extLst>
                </p:cNvPr>
                <p:cNvGrpSpPr/>
                <p:nvPr/>
              </p:nvGrpSpPr>
              <p:grpSpPr>
                <a:xfrm>
                  <a:off x="7893167" y="3601851"/>
                  <a:ext cx="3542339" cy="651835"/>
                  <a:chOff x="7893167" y="3601851"/>
                  <a:chExt cx="3542339" cy="651835"/>
                </a:xfrm>
                <a:solidFill>
                  <a:schemeClr val="accent1"/>
                </a:solidFill>
              </p:grpSpPr>
              <p:sp>
                <p:nvSpPr>
                  <p:cNvPr id="70" name="Freihandform: Form 69">
                    <a:extLst>
                      <a:ext uri="{FF2B5EF4-FFF2-40B4-BE49-F238E27FC236}">
                        <a16:creationId xmlns:a16="http://schemas.microsoft.com/office/drawing/2014/main" id="{3A483F85-7DCC-438F-BD15-75656BE241F3}"/>
                      </a:ext>
                    </a:extLst>
                  </p:cNvPr>
                  <p:cNvSpPr/>
                  <p:nvPr/>
                </p:nvSpPr>
                <p:spPr>
                  <a:xfrm>
                    <a:off x="9276725" y="3996847"/>
                    <a:ext cx="160844" cy="239896"/>
                  </a:xfrm>
                  <a:custGeom>
                    <a:avLst/>
                    <a:gdLst>
                      <a:gd name="connsiteX0" fmla="*/ 66913 w 160844"/>
                      <a:gd name="connsiteY0" fmla="*/ 228647 h 239896"/>
                      <a:gd name="connsiteX1" fmla="*/ 1815 w 160844"/>
                      <a:gd name="connsiteY1" fmla="*/ 68580 h 239896"/>
                      <a:gd name="connsiteX2" fmla="*/ 93966 w 160844"/>
                      <a:gd name="connsiteY2" fmla="*/ 11372 h 239896"/>
                      <a:gd name="connsiteX3" fmla="*/ 159064 w 160844"/>
                      <a:gd name="connsiteY3" fmla="*/ 171440 h 239896"/>
                      <a:gd name="connsiteX4" fmla="*/ 66913 w 160844"/>
                      <a:gd name="connsiteY4" fmla="*/ 228647 h 239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844" h="239896">
                        <a:moveTo>
                          <a:pt x="66913" y="228647"/>
                        </a:moveTo>
                        <a:cubicBezTo>
                          <a:pt x="23514" y="192857"/>
                          <a:pt x="-8049" y="120996"/>
                          <a:pt x="1815" y="68580"/>
                        </a:cubicBezTo>
                        <a:cubicBezTo>
                          <a:pt x="10833" y="8554"/>
                          <a:pt x="51413" y="-16527"/>
                          <a:pt x="93966" y="11372"/>
                        </a:cubicBezTo>
                        <a:cubicBezTo>
                          <a:pt x="136519" y="39271"/>
                          <a:pt x="168927" y="119023"/>
                          <a:pt x="159064" y="171440"/>
                        </a:cubicBezTo>
                        <a:cubicBezTo>
                          <a:pt x="150046" y="231465"/>
                          <a:pt x="109466" y="256264"/>
                          <a:pt x="66913" y="228647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ihandform: Form 70">
                    <a:extLst>
                      <a:ext uri="{FF2B5EF4-FFF2-40B4-BE49-F238E27FC236}">
                        <a16:creationId xmlns:a16="http://schemas.microsoft.com/office/drawing/2014/main" id="{7B262EFA-DDC6-4DB6-B3DF-CD3D6E90A89A}"/>
                      </a:ext>
                    </a:extLst>
                  </p:cNvPr>
                  <p:cNvSpPr/>
                  <p:nvPr/>
                </p:nvSpPr>
                <p:spPr>
                  <a:xfrm>
                    <a:off x="9642618" y="4009710"/>
                    <a:ext cx="157288" cy="243976"/>
                  </a:xfrm>
                  <a:custGeom>
                    <a:avLst/>
                    <a:gdLst>
                      <a:gd name="connsiteX0" fmla="*/ 54972 w 157288"/>
                      <a:gd name="connsiteY0" fmla="*/ 59098 h 243976"/>
                      <a:gd name="connsiteX1" fmla="*/ 154169 w 157288"/>
                      <a:gd name="connsiteY1" fmla="*/ 17109 h 243976"/>
                      <a:gd name="connsiteX2" fmla="*/ 102316 w 157288"/>
                      <a:gd name="connsiteY2" fmla="*/ 184503 h 243976"/>
                      <a:gd name="connsiteX3" fmla="*/ 3119 w 157288"/>
                      <a:gd name="connsiteY3" fmla="*/ 226493 h 243976"/>
                      <a:gd name="connsiteX4" fmla="*/ 54972 w 157288"/>
                      <a:gd name="connsiteY4" fmla="*/ 59098 h 243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88" h="243976">
                        <a:moveTo>
                          <a:pt x="54972" y="59098"/>
                        </a:moveTo>
                        <a:cubicBezTo>
                          <a:pt x="98935" y="4145"/>
                          <a:pt x="145433" y="-18399"/>
                          <a:pt x="154169" y="17109"/>
                        </a:cubicBezTo>
                        <a:cubicBezTo>
                          <a:pt x="166005" y="54307"/>
                          <a:pt x="143179" y="127860"/>
                          <a:pt x="102316" y="184503"/>
                        </a:cubicBezTo>
                        <a:cubicBezTo>
                          <a:pt x="61454" y="241147"/>
                          <a:pt x="11856" y="262001"/>
                          <a:pt x="3119" y="226493"/>
                        </a:cubicBezTo>
                        <a:cubicBezTo>
                          <a:pt x="-8717" y="189294"/>
                          <a:pt x="14110" y="115742"/>
                          <a:pt x="54972" y="59098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Freihandform: Form 71">
                    <a:extLst>
                      <a:ext uri="{FF2B5EF4-FFF2-40B4-BE49-F238E27FC236}">
                        <a16:creationId xmlns:a16="http://schemas.microsoft.com/office/drawing/2014/main" id="{335A79AA-E8B6-4112-B6C8-346B295BF312}"/>
                      </a:ext>
                    </a:extLst>
                  </p:cNvPr>
                  <p:cNvSpPr/>
                  <p:nvPr/>
                </p:nvSpPr>
                <p:spPr>
                  <a:xfrm>
                    <a:off x="10237818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ihandform: Form 72">
                    <a:extLst>
                      <a:ext uri="{FF2B5EF4-FFF2-40B4-BE49-F238E27FC236}">
                        <a16:creationId xmlns:a16="http://schemas.microsoft.com/office/drawing/2014/main" id="{14309E51-47FE-4FAF-8AE0-11AB7C92D03A}"/>
                      </a:ext>
                    </a:extLst>
                  </p:cNvPr>
                  <p:cNvSpPr/>
                  <p:nvPr/>
                </p:nvSpPr>
                <p:spPr>
                  <a:xfrm>
                    <a:off x="10291362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Freihandform: Form 73">
                    <a:extLst>
                      <a:ext uri="{FF2B5EF4-FFF2-40B4-BE49-F238E27FC236}">
                        <a16:creationId xmlns:a16="http://schemas.microsoft.com/office/drawing/2014/main" id="{56A0D0D9-D680-41D7-92D0-CC46C691EDE9}"/>
                      </a:ext>
                    </a:extLst>
                  </p:cNvPr>
                  <p:cNvSpPr/>
                  <p:nvPr/>
                </p:nvSpPr>
                <p:spPr>
                  <a:xfrm>
                    <a:off x="10344905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ihandform: Form 74">
                    <a:extLst>
                      <a:ext uri="{FF2B5EF4-FFF2-40B4-BE49-F238E27FC236}">
                        <a16:creationId xmlns:a16="http://schemas.microsoft.com/office/drawing/2014/main" id="{26C364EA-DCA6-4A4C-96E1-E3539CAF2BF2}"/>
                      </a:ext>
                    </a:extLst>
                  </p:cNvPr>
                  <p:cNvSpPr/>
                  <p:nvPr/>
                </p:nvSpPr>
                <p:spPr>
                  <a:xfrm>
                    <a:off x="10398449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ihandform: Form 75">
                    <a:extLst>
                      <a:ext uri="{FF2B5EF4-FFF2-40B4-BE49-F238E27FC236}">
                        <a16:creationId xmlns:a16="http://schemas.microsoft.com/office/drawing/2014/main" id="{4E306B02-10CD-475B-9E85-D9853AE0205D}"/>
                      </a:ext>
                    </a:extLst>
                  </p:cNvPr>
                  <p:cNvSpPr/>
                  <p:nvPr/>
                </p:nvSpPr>
                <p:spPr>
                  <a:xfrm>
                    <a:off x="1045199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ihandform: Form 76">
                    <a:extLst>
                      <a:ext uri="{FF2B5EF4-FFF2-40B4-BE49-F238E27FC236}">
                        <a16:creationId xmlns:a16="http://schemas.microsoft.com/office/drawing/2014/main" id="{2A8788E1-8945-4856-B129-1040B0D29663}"/>
                      </a:ext>
                    </a:extLst>
                  </p:cNvPr>
                  <p:cNvSpPr/>
                  <p:nvPr/>
                </p:nvSpPr>
                <p:spPr>
                  <a:xfrm>
                    <a:off x="1050553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Freihandform: Form 77">
                    <a:extLst>
                      <a:ext uri="{FF2B5EF4-FFF2-40B4-BE49-F238E27FC236}">
                        <a16:creationId xmlns:a16="http://schemas.microsoft.com/office/drawing/2014/main" id="{37123CAA-7183-4DA5-A6C5-80ECA6183268}"/>
                      </a:ext>
                    </a:extLst>
                  </p:cNvPr>
                  <p:cNvSpPr/>
                  <p:nvPr/>
                </p:nvSpPr>
                <p:spPr>
                  <a:xfrm>
                    <a:off x="1055908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Freihandform: Form 78">
                    <a:extLst>
                      <a:ext uri="{FF2B5EF4-FFF2-40B4-BE49-F238E27FC236}">
                        <a16:creationId xmlns:a16="http://schemas.microsoft.com/office/drawing/2014/main" id="{F4AEA1D7-1495-49A2-BA73-300C5C7635DF}"/>
                      </a:ext>
                    </a:extLst>
                  </p:cNvPr>
                  <p:cNvSpPr/>
                  <p:nvPr/>
                </p:nvSpPr>
                <p:spPr>
                  <a:xfrm>
                    <a:off x="1060980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Freihandform: Form 79">
                    <a:extLst>
                      <a:ext uri="{FF2B5EF4-FFF2-40B4-BE49-F238E27FC236}">
                        <a16:creationId xmlns:a16="http://schemas.microsoft.com/office/drawing/2014/main" id="{27A71609-B6B6-4C81-A238-617889EA7892}"/>
                      </a:ext>
                    </a:extLst>
                  </p:cNvPr>
                  <p:cNvSpPr/>
                  <p:nvPr/>
                </p:nvSpPr>
                <p:spPr>
                  <a:xfrm>
                    <a:off x="1066335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Freihandform: Form 80">
                    <a:extLst>
                      <a:ext uri="{FF2B5EF4-FFF2-40B4-BE49-F238E27FC236}">
                        <a16:creationId xmlns:a16="http://schemas.microsoft.com/office/drawing/2014/main" id="{C489D0B5-ABFE-426E-96C5-8B3581C3A290}"/>
                      </a:ext>
                    </a:extLst>
                  </p:cNvPr>
                  <p:cNvSpPr/>
                  <p:nvPr/>
                </p:nvSpPr>
                <p:spPr>
                  <a:xfrm>
                    <a:off x="1071689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Freihandform: Form 81">
                    <a:extLst>
                      <a:ext uri="{FF2B5EF4-FFF2-40B4-BE49-F238E27FC236}">
                        <a16:creationId xmlns:a16="http://schemas.microsoft.com/office/drawing/2014/main" id="{C1DF5FD5-ACA7-44EF-9F31-C54DDBEBB1EA}"/>
                      </a:ext>
                    </a:extLst>
                  </p:cNvPr>
                  <p:cNvSpPr/>
                  <p:nvPr/>
                </p:nvSpPr>
                <p:spPr>
                  <a:xfrm>
                    <a:off x="1077043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Freihandform: Form 82">
                    <a:extLst>
                      <a:ext uri="{FF2B5EF4-FFF2-40B4-BE49-F238E27FC236}">
                        <a16:creationId xmlns:a16="http://schemas.microsoft.com/office/drawing/2014/main" id="{0454955A-EA68-4227-9C1B-5308579C33B2}"/>
                      </a:ext>
                    </a:extLst>
                  </p:cNvPr>
                  <p:cNvSpPr/>
                  <p:nvPr/>
                </p:nvSpPr>
                <p:spPr>
                  <a:xfrm>
                    <a:off x="10823981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ihandform: Form 83">
                    <a:extLst>
                      <a:ext uri="{FF2B5EF4-FFF2-40B4-BE49-F238E27FC236}">
                        <a16:creationId xmlns:a16="http://schemas.microsoft.com/office/drawing/2014/main" id="{2203C4F8-D564-4B8C-B5BA-F479D5C0E0CD}"/>
                      </a:ext>
                    </a:extLst>
                  </p:cNvPr>
                  <p:cNvSpPr/>
                  <p:nvPr/>
                </p:nvSpPr>
                <p:spPr>
                  <a:xfrm>
                    <a:off x="10877525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Freihandform: Form 84">
                    <a:extLst>
                      <a:ext uri="{FF2B5EF4-FFF2-40B4-BE49-F238E27FC236}">
                        <a16:creationId xmlns:a16="http://schemas.microsoft.com/office/drawing/2014/main" id="{BE6930B8-8DB9-4993-9CBD-F4AFDECCF4FC}"/>
                      </a:ext>
                    </a:extLst>
                  </p:cNvPr>
                  <p:cNvSpPr/>
                  <p:nvPr/>
                </p:nvSpPr>
                <p:spPr>
                  <a:xfrm>
                    <a:off x="10931068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Freihandform: Form 85">
                    <a:extLst>
                      <a:ext uri="{FF2B5EF4-FFF2-40B4-BE49-F238E27FC236}">
                        <a16:creationId xmlns:a16="http://schemas.microsoft.com/office/drawing/2014/main" id="{92986EEF-324F-468F-94ED-C44AC4274B8D}"/>
                      </a:ext>
                    </a:extLst>
                  </p:cNvPr>
                  <p:cNvSpPr/>
                  <p:nvPr/>
                </p:nvSpPr>
                <p:spPr>
                  <a:xfrm>
                    <a:off x="10984612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Freihandform: Form 86">
                    <a:extLst>
                      <a:ext uri="{FF2B5EF4-FFF2-40B4-BE49-F238E27FC236}">
                        <a16:creationId xmlns:a16="http://schemas.microsoft.com/office/drawing/2014/main" id="{0FBAC365-348C-4874-8B5E-E80A89D1F115}"/>
                      </a:ext>
                    </a:extLst>
                  </p:cNvPr>
                  <p:cNvSpPr/>
                  <p:nvPr/>
                </p:nvSpPr>
                <p:spPr>
                  <a:xfrm>
                    <a:off x="1103815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Freihandform: Form 87">
                    <a:extLst>
                      <a:ext uri="{FF2B5EF4-FFF2-40B4-BE49-F238E27FC236}">
                        <a16:creationId xmlns:a16="http://schemas.microsoft.com/office/drawing/2014/main" id="{198AF2B1-654F-4ACD-A905-D6FAA615F9A7}"/>
                      </a:ext>
                    </a:extLst>
                  </p:cNvPr>
                  <p:cNvSpPr/>
                  <p:nvPr/>
                </p:nvSpPr>
                <p:spPr>
                  <a:xfrm>
                    <a:off x="1109170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ihandform: Form 88">
                    <a:extLst>
                      <a:ext uri="{FF2B5EF4-FFF2-40B4-BE49-F238E27FC236}">
                        <a16:creationId xmlns:a16="http://schemas.microsoft.com/office/drawing/2014/main" id="{B84F8791-9CBB-407A-A484-6C5CF3595899}"/>
                      </a:ext>
                    </a:extLst>
                  </p:cNvPr>
                  <p:cNvSpPr/>
                  <p:nvPr/>
                </p:nvSpPr>
                <p:spPr>
                  <a:xfrm>
                    <a:off x="1114524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reihandform: Form 89">
                    <a:extLst>
                      <a:ext uri="{FF2B5EF4-FFF2-40B4-BE49-F238E27FC236}">
                        <a16:creationId xmlns:a16="http://schemas.microsoft.com/office/drawing/2014/main" id="{380D6CAC-2142-4B13-908A-0916351F9A0C}"/>
                      </a:ext>
                    </a:extLst>
                  </p:cNvPr>
                  <p:cNvSpPr/>
                  <p:nvPr/>
                </p:nvSpPr>
                <p:spPr>
                  <a:xfrm>
                    <a:off x="1119878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Freihandform: Form 90">
                    <a:extLst>
                      <a:ext uri="{FF2B5EF4-FFF2-40B4-BE49-F238E27FC236}">
                        <a16:creationId xmlns:a16="http://schemas.microsoft.com/office/drawing/2014/main" id="{1B304626-BC51-4F17-9A4F-887DAD9A7C9E}"/>
                      </a:ext>
                    </a:extLst>
                  </p:cNvPr>
                  <p:cNvSpPr/>
                  <p:nvPr/>
                </p:nvSpPr>
                <p:spPr>
                  <a:xfrm>
                    <a:off x="1124951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ihandform: Form 91">
                    <a:extLst>
                      <a:ext uri="{FF2B5EF4-FFF2-40B4-BE49-F238E27FC236}">
                        <a16:creationId xmlns:a16="http://schemas.microsoft.com/office/drawing/2014/main" id="{6C00D733-B7B4-4AE3-8648-389A82F26D19}"/>
                      </a:ext>
                    </a:extLst>
                  </p:cNvPr>
                  <p:cNvSpPr/>
                  <p:nvPr/>
                </p:nvSpPr>
                <p:spPr>
                  <a:xfrm>
                    <a:off x="1130305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ihandform: Form 92">
                    <a:extLst>
                      <a:ext uri="{FF2B5EF4-FFF2-40B4-BE49-F238E27FC236}">
                        <a16:creationId xmlns:a16="http://schemas.microsoft.com/office/drawing/2014/main" id="{26B6B3AE-412C-455A-BD60-F72C1991A733}"/>
                      </a:ext>
                    </a:extLst>
                  </p:cNvPr>
                  <p:cNvSpPr/>
                  <p:nvPr/>
                </p:nvSpPr>
                <p:spPr>
                  <a:xfrm>
                    <a:off x="1135660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ihandform: Form 93">
                    <a:extLst>
                      <a:ext uri="{FF2B5EF4-FFF2-40B4-BE49-F238E27FC236}">
                        <a16:creationId xmlns:a16="http://schemas.microsoft.com/office/drawing/2014/main" id="{DCE60011-4FE4-4AB4-9829-B27CA3544F9B}"/>
                      </a:ext>
                    </a:extLst>
                  </p:cNvPr>
                  <p:cNvSpPr/>
                  <p:nvPr/>
                </p:nvSpPr>
                <p:spPr>
                  <a:xfrm>
                    <a:off x="11410144" y="3966230"/>
                    <a:ext cx="25362" cy="21981"/>
                  </a:xfrm>
                  <a:custGeom>
                    <a:avLst/>
                    <a:gdLst>
                      <a:gd name="connsiteX0" fmla="*/ 0 w 25362"/>
                      <a:gd name="connsiteY0" fmla="*/ 0 h 21981"/>
                      <a:gd name="connsiteX1" fmla="*/ 25363 w 25362"/>
                      <a:gd name="connsiteY1" fmla="*/ 0 h 21981"/>
                      <a:gd name="connsiteX2" fmla="*/ 25363 w 25362"/>
                      <a:gd name="connsiteY2" fmla="*/ 21981 h 21981"/>
                      <a:gd name="connsiteX3" fmla="*/ 0 w 25362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362" h="21981">
                        <a:moveTo>
                          <a:pt x="0" y="0"/>
                        </a:moveTo>
                        <a:lnTo>
                          <a:pt x="25363" y="0"/>
                        </a:lnTo>
                        <a:lnTo>
                          <a:pt x="25363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ihandform: Form 94">
                    <a:extLst>
                      <a:ext uri="{FF2B5EF4-FFF2-40B4-BE49-F238E27FC236}">
                        <a16:creationId xmlns:a16="http://schemas.microsoft.com/office/drawing/2014/main" id="{E5170AE8-4FFE-441C-A20C-12ADB0A2D315}"/>
                      </a:ext>
                    </a:extLst>
                  </p:cNvPr>
                  <p:cNvSpPr/>
                  <p:nvPr/>
                </p:nvSpPr>
                <p:spPr>
                  <a:xfrm>
                    <a:off x="9993178" y="3977324"/>
                    <a:ext cx="145473" cy="258211"/>
                  </a:xfrm>
                  <a:custGeom>
                    <a:avLst/>
                    <a:gdLst>
                      <a:gd name="connsiteX0" fmla="*/ 30 w 145473"/>
                      <a:gd name="connsiteY0" fmla="*/ 150664 h 258211"/>
                      <a:gd name="connsiteX1" fmla="*/ 74991 w 145473"/>
                      <a:gd name="connsiteY1" fmla="*/ 1305 h 258211"/>
                      <a:gd name="connsiteX2" fmla="*/ 145444 w 145473"/>
                      <a:gd name="connsiteY2" fmla="*/ 107547 h 258211"/>
                      <a:gd name="connsiteX3" fmla="*/ 70482 w 145473"/>
                      <a:gd name="connsiteY3" fmla="*/ 256906 h 258211"/>
                      <a:gd name="connsiteX4" fmla="*/ 30 w 145473"/>
                      <a:gd name="connsiteY4" fmla="*/ 150664 h 258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473" h="258211">
                        <a:moveTo>
                          <a:pt x="30" y="150664"/>
                        </a:moveTo>
                        <a:cubicBezTo>
                          <a:pt x="5948" y="77394"/>
                          <a:pt x="38638" y="6942"/>
                          <a:pt x="74991" y="1305"/>
                        </a:cubicBezTo>
                        <a:cubicBezTo>
                          <a:pt x="115854" y="-8558"/>
                          <a:pt x="146571" y="38504"/>
                          <a:pt x="145444" y="107547"/>
                        </a:cubicBezTo>
                        <a:cubicBezTo>
                          <a:pt x="144316" y="176591"/>
                          <a:pt x="106836" y="251270"/>
                          <a:pt x="70482" y="256906"/>
                        </a:cubicBezTo>
                        <a:cubicBezTo>
                          <a:pt x="29620" y="266769"/>
                          <a:pt x="-1097" y="219707"/>
                          <a:pt x="30" y="150664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ihandform: Form 95">
                    <a:extLst>
                      <a:ext uri="{FF2B5EF4-FFF2-40B4-BE49-F238E27FC236}">
                        <a16:creationId xmlns:a16="http://schemas.microsoft.com/office/drawing/2014/main" id="{EF608AB8-264F-46F9-BF82-41E52FA826C9}"/>
                      </a:ext>
                    </a:extLst>
                  </p:cNvPr>
                  <p:cNvSpPr/>
                  <p:nvPr/>
                </p:nvSpPr>
                <p:spPr>
                  <a:xfrm>
                    <a:off x="7893167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ihandform: Form 96">
                    <a:extLst>
                      <a:ext uri="{FF2B5EF4-FFF2-40B4-BE49-F238E27FC236}">
                        <a16:creationId xmlns:a16="http://schemas.microsoft.com/office/drawing/2014/main" id="{1EFBC7C2-B475-4EBC-9A88-CCA2B2F3969A}"/>
                      </a:ext>
                    </a:extLst>
                  </p:cNvPr>
                  <p:cNvSpPr/>
                  <p:nvPr/>
                </p:nvSpPr>
                <p:spPr>
                  <a:xfrm>
                    <a:off x="7946710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ihandform: Form 97">
                    <a:extLst>
                      <a:ext uri="{FF2B5EF4-FFF2-40B4-BE49-F238E27FC236}">
                        <a16:creationId xmlns:a16="http://schemas.microsoft.com/office/drawing/2014/main" id="{AD6B7C58-7573-4E8A-A6EB-674F23D6013B}"/>
                      </a:ext>
                    </a:extLst>
                  </p:cNvPr>
                  <p:cNvSpPr/>
                  <p:nvPr/>
                </p:nvSpPr>
                <p:spPr>
                  <a:xfrm>
                    <a:off x="800025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ihandform: Form 98">
                    <a:extLst>
                      <a:ext uri="{FF2B5EF4-FFF2-40B4-BE49-F238E27FC236}">
                        <a16:creationId xmlns:a16="http://schemas.microsoft.com/office/drawing/2014/main" id="{24098DA5-96DE-4C59-9DB0-0839A0DFE6A1}"/>
                      </a:ext>
                    </a:extLst>
                  </p:cNvPr>
                  <p:cNvSpPr/>
                  <p:nvPr/>
                </p:nvSpPr>
                <p:spPr>
                  <a:xfrm>
                    <a:off x="805379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ihandform: Form 99">
                    <a:extLst>
                      <a:ext uri="{FF2B5EF4-FFF2-40B4-BE49-F238E27FC236}">
                        <a16:creationId xmlns:a16="http://schemas.microsoft.com/office/drawing/2014/main" id="{130E030A-EB1E-4BB8-ADEB-46F9144A6F34}"/>
                      </a:ext>
                    </a:extLst>
                  </p:cNvPr>
                  <p:cNvSpPr/>
                  <p:nvPr/>
                </p:nvSpPr>
                <p:spPr>
                  <a:xfrm>
                    <a:off x="810734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ihandform: Form 100">
                    <a:extLst>
                      <a:ext uri="{FF2B5EF4-FFF2-40B4-BE49-F238E27FC236}">
                        <a16:creationId xmlns:a16="http://schemas.microsoft.com/office/drawing/2014/main" id="{C45EDCB3-EEB9-4EE5-BC05-D78E4B2B820A}"/>
                      </a:ext>
                    </a:extLst>
                  </p:cNvPr>
                  <p:cNvSpPr/>
                  <p:nvPr/>
                </p:nvSpPr>
                <p:spPr>
                  <a:xfrm>
                    <a:off x="8160885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ihandform: Form 101">
                    <a:extLst>
                      <a:ext uri="{FF2B5EF4-FFF2-40B4-BE49-F238E27FC236}">
                        <a16:creationId xmlns:a16="http://schemas.microsoft.com/office/drawing/2014/main" id="{766CA5CB-96BA-4163-B8DD-C40937FAF8AA}"/>
                      </a:ext>
                    </a:extLst>
                  </p:cNvPr>
                  <p:cNvSpPr/>
                  <p:nvPr/>
                </p:nvSpPr>
                <p:spPr>
                  <a:xfrm>
                    <a:off x="821442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ihandform: Form 102">
                    <a:extLst>
                      <a:ext uri="{FF2B5EF4-FFF2-40B4-BE49-F238E27FC236}">
                        <a16:creationId xmlns:a16="http://schemas.microsoft.com/office/drawing/2014/main" id="{CF175028-D0A1-4022-BF24-BB882F84B67D}"/>
                      </a:ext>
                    </a:extLst>
                  </p:cNvPr>
                  <p:cNvSpPr/>
                  <p:nvPr/>
                </p:nvSpPr>
                <p:spPr>
                  <a:xfrm>
                    <a:off x="831869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ihandform: Form 103">
                    <a:extLst>
                      <a:ext uri="{FF2B5EF4-FFF2-40B4-BE49-F238E27FC236}">
                        <a16:creationId xmlns:a16="http://schemas.microsoft.com/office/drawing/2014/main" id="{0D7F513E-0109-44DE-BB9A-95BF91E05B13}"/>
                      </a:ext>
                    </a:extLst>
                  </p:cNvPr>
                  <p:cNvSpPr/>
                  <p:nvPr/>
                </p:nvSpPr>
                <p:spPr>
                  <a:xfrm>
                    <a:off x="837224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ihandform: Form 104">
                    <a:extLst>
                      <a:ext uri="{FF2B5EF4-FFF2-40B4-BE49-F238E27FC236}">
                        <a16:creationId xmlns:a16="http://schemas.microsoft.com/office/drawing/2014/main" id="{41E030D0-2EEE-479A-832E-AEACA8F3F3DD}"/>
                      </a:ext>
                    </a:extLst>
                  </p:cNvPr>
                  <p:cNvSpPr/>
                  <p:nvPr/>
                </p:nvSpPr>
                <p:spPr>
                  <a:xfrm>
                    <a:off x="8425786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ihandform: Form 105">
                    <a:extLst>
                      <a:ext uri="{FF2B5EF4-FFF2-40B4-BE49-F238E27FC236}">
                        <a16:creationId xmlns:a16="http://schemas.microsoft.com/office/drawing/2014/main" id="{E77A1E9D-C700-4A9A-B0E5-C0F5F28FA38B}"/>
                      </a:ext>
                    </a:extLst>
                  </p:cNvPr>
                  <p:cNvSpPr/>
                  <p:nvPr/>
                </p:nvSpPr>
                <p:spPr>
                  <a:xfrm>
                    <a:off x="847932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ihandform: Form 106">
                    <a:extLst>
                      <a:ext uri="{FF2B5EF4-FFF2-40B4-BE49-F238E27FC236}">
                        <a16:creationId xmlns:a16="http://schemas.microsoft.com/office/drawing/2014/main" id="{7D36DB0D-4465-4FAF-9EF7-A1B15E87FAF8}"/>
                      </a:ext>
                    </a:extLst>
                  </p:cNvPr>
                  <p:cNvSpPr/>
                  <p:nvPr/>
                </p:nvSpPr>
                <p:spPr>
                  <a:xfrm>
                    <a:off x="8532873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ihandform: Form 107">
                    <a:extLst>
                      <a:ext uri="{FF2B5EF4-FFF2-40B4-BE49-F238E27FC236}">
                        <a16:creationId xmlns:a16="http://schemas.microsoft.com/office/drawing/2014/main" id="{42938E89-9FAC-4FFD-B71E-FC0D8F6CF4D9}"/>
                      </a:ext>
                    </a:extLst>
                  </p:cNvPr>
                  <p:cNvSpPr/>
                  <p:nvPr/>
                </p:nvSpPr>
                <p:spPr>
                  <a:xfrm>
                    <a:off x="8586417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ihandform: Form 108">
                    <a:extLst>
                      <a:ext uri="{FF2B5EF4-FFF2-40B4-BE49-F238E27FC236}">
                        <a16:creationId xmlns:a16="http://schemas.microsoft.com/office/drawing/2014/main" id="{FC3B37BD-AF0A-4EB0-9669-1704CAD152FF}"/>
                      </a:ext>
                    </a:extLst>
                  </p:cNvPr>
                  <p:cNvSpPr/>
                  <p:nvPr/>
                </p:nvSpPr>
                <p:spPr>
                  <a:xfrm>
                    <a:off x="8639961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ihandform: Form 109">
                    <a:extLst>
                      <a:ext uri="{FF2B5EF4-FFF2-40B4-BE49-F238E27FC236}">
                        <a16:creationId xmlns:a16="http://schemas.microsoft.com/office/drawing/2014/main" id="{72F0110E-5F6C-4045-BBFF-FF9652F96940}"/>
                      </a:ext>
                    </a:extLst>
                  </p:cNvPr>
                  <p:cNvSpPr/>
                  <p:nvPr/>
                </p:nvSpPr>
                <p:spPr>
                  <a:xfrm>
                    <a:off x="869350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ihandform: Form 110">
                    <a:extLst>
                      <a:ext uri="{FF2B5EF4-FFF2-40B4-BE49-F238E27FC236}">
                        <a16:creationId xmlns:a16="http://schemas.microsoft.com/office/drawing/2014/main" id="{7584A31A-97CA-41D4-96D0-7C4BF25CA981}"/>
                      </a:ext>
                    </a:extLst>
                  </p:cNvPr>
                  <p:cNvSpPr/>
                  <p:nvPr/>
                </p:nvSpPr>
                <p:spPr>
                  <a:xfrm>
                    <a:off x="874704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Freihandform: Form 111">
                    <a:extLst>
                      <a:ext uri="{FF2B5EF4-FFF2-40B4-BE49-F238E27FC236}">
                        <a16:creationId xmlns:a16="http://schemas.microsoft.com/office/drawing/2014/main" id="{1740C2EC-C926-4392-8A0B-AAB896B74793}"/>
                      </a:ext>
                    </a:extLst>
                  </p:cNvPr>
                  <p:cNvSpPr/>
                  <p:nvPr/>
                </p:nvSpPr>
                <p:spPr>
                  <a:xfrm>
                    <a:off x="880059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Freihandform: Form 112">
                    <a:extLst>
                      <a:ext uri="{FF2B5EF4-FFF2-40B4-BE49-F238E27FC236}">
                        <a16:creationId xmlns:a16="http://schemas.microsoft.com/office/drawing/2014/main" id="{FDF3D15C-ACBE-42D4-8002-6058CBB9C69A}"/>
                      </a:ext>
                    </a:extLst>
                  </p:cNvPr>
                  <p:cNvSpPr/>
                  <p:nvPr/>
                </p:nvSpPr>
                <p:spPr>
                  <a:xfrm>
                    <a:off x="8854136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ihandform: Form 113">
                    <a:extLst>
                      <a:ext uri="{FF2B5EF4-FFF2-40B4-BE49-F238E27FC236}">
                        <a16:creationId xmlns:a16="http://schemas.microsoft.com/office/drawing/2014/main" id="{C78C5C78-08DB-41B2-9E62-BD6FE429A256}"/>
                      </a:ext>
                    </a:extLst>
                  </p:cNvPr>
                  <p:cNvSpPr/>
                  <p:nvPr/>
                </p:nvSpPr>
                <p:spPr>
                  <a:xfrm>
                    <a:off x="890767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Freihandform: Form 114">
                    <a:extLst>
                      <a:ext uri="{FF2B5EF4-FFF2-40B4-BE49-F238E27FC236}">
                        <a16:creationId xmlns:a16="http://schemas.microsoft.com/office/drawing/2014/main" id="{829FFD1B-F21A-4A8F-A7AD-732FB47D725C}"/>
                      </a:ext>
                    </a:extLst>
                  </p:cNvPr>
                  <p:cNvSpPr/>
                  <p:nvPr/>
                </p:nvSpPr>
                <p:spPr>
                  <a:xfrm>
                    <a:off x="7915711" y="3601851"/>
                    <a:ext cx="3466251" cy="416447"/>
                  </a:xfrm>
                  <a:custGeom>
                    <a:avLst/>
                    <a:gdLst>
                      <a:gd name="connsiteX0" fmla="*/ 0 w 3466251"/>
                      <a:gd name="connsiteY0" fmla="*/ 0 h 416447"/>
                      <a:gd name="connsiteX1" fmla="*/ 3466252 w 3466251"/>
                      <a:gd name="connsiteY1" fmla="*/ 7327 h 416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66251" h="416447">
                        <a:moveTo>
                          <a:pt x="0" y="0"/>
                        </a:moveTo>
                        <a:cubicBezTo>
                          <a:pt x="1087783" y="554037"/>
                          <a:pt x="2243200" y="554037"/>
                          <a:pt x="3466252" y="7327"/>
                        </a:cubicBezTo>
                      </a:path>
                    </a:pathLst>
                  </a:custGeom>
                  <a:noFill/>
                  <a:ln w="33011" cap="flat">
                    <a:solidFill>
                      <a:srgbClr val="0072B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Freihandform: Form 115">
                    <a:extLst>
                      <a:ext uri="{FF2B5EF4-FFF2-40B4-BE49-F238E27FC236}">
                        <a16:creationId xmlns:a16="http://schemas.microsoft.com/office/drawing/2014/main" id="{0D115694-4242-4123-803B-361FEED37351}"/>
                      </a:ext>
                    </a:extLst>
                  </p:cNvPr>
                  <p:cNvSpPr/>
                  <p:nvPr/>
                </p:nvSpPr>
                <p:spPr>
                  <a:xfrm>
                    <a:off x="8961223" y="3959184"/>
                    <a:ext cx="1254050" cy="55208"/>
                  </a:xfrm>
                  <a:custGeom>
                    <a:avLst/>
                    <a:gdLst>
                      <a:gd name="connsiteX0" fmla="*/ 0 w 1254050"/>
                      <a:gd name="connsiteY0" fmla="*/ 0 h 55208"/>
                      <a:gd name="connsiteX1" fmla="*/ 1254051 w 1254050"/>
                      <a:gd name="connsiteY1" fmla="*/ 3663 h 5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54050" h="55208">
                        <a:moveTo>
                          <a:pt x="0" y="0"/>
                        </a:moveTo>
                        <a:cubicBezTo>
                          <a:pt x="445258" y="72989"/>
                          <a:pt x="862336" y="72989"/>
                          <a:pt x="1254051" y="3663"/>
                        </a:cubicBezTo>
                      </a:path>
                    </a:pathLst>
                  </a:custGeom>
                  <a:noFill/>
                  <a:ln w="33011" cap="flat">
                    <a:solidFill>
                      <a:srgbClr val="F0E44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Freihandform: Form 116">
                    <a:extLst>
                      <a:ext uri="{FF2B5EF4-FFF2-40B4-BE49-F238E27FC236}">
                        <a16:creationId xmlns:a16="http://schemas.microsoft.com/office/drawing/2014/main" id="{9CE04907-E82B-4933-8760-E115BD0D1F13}"/>
                      </a:ext>
                    </a:extLst>
                  </p:cNvPr>
                  <p:cNvSpPr/>
                  <p:nvPr/>
                </p:nvSpPr>
                <p:spPr>
                  <a:xfrm>
                    <a:off x="826966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Freihandform: Form 117">
                    <a:extLst>
                      <a:ext uri="{FF2B5EF4-FFF2-40B4-BE49-F238E27FC236}">
                        <a16:creationId xmlns:a16="http://schemas.microsoft.com/office/drawing/2014/main" id="{8354CE33-6C47-41C5-A057-EB902556A1EF}"/>
                      </a:ext>
                    </a:extLst>
                  </p:cNvPr>
                  <p:cNvSpPr/>
                  <p:nvPr/>
                </p:nvSpPr>
                <p:spPr>
                  <a:xfrm>
                    <a:off x="8489096" y="3872186"/>
                    <a:ext cx="226204" cy="173715"/>
                  </a:xfrm>
                  <a:custGeom>
                    <a:avLst/>
                    <a:gdLst>
                      <a:gd name="connsiteX0" fmla="*/ 97 w 226204"/>
                      <a:gd name="connsiteY0" fmla="*/ 55718 h 173715"/>
                      <a:gd name="connsiteX1" fmla="*/ 117611 w 226204"/>
                      <a:gd name="connsiteY1" fmla="*/ 6401 h 173715"/>
                      <a:gd name="connsiteX2" fmla="*/ 226108 w 226204"/>
                      <a:gd name="connsiteY2" fmla="*/ 117998 h 173715"/>
                      <a:gd name="connsiteX3" fmla="*/ 108593 w 226204"/>
                      <a:gd name="connsiteY3" fmla="*/ 167314 h 173715"/>
                      <a:gd name="connsiteX4" fmla="*/ 97 w 226204"/>
                      <a:gd name="connsiteY4" fmla="*/ 55718 h 173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204" h="173715">
                        <a:moveTo>
                          <a:pt x="97" y="55718"/>
                        </a:moveTo>
                        <a:cubicBezTo>
                          <a:pt x="9678" y="12319"/>
                          <a:pt x="61249" y="-12480"/>
                          <a:pt x="117611" y="6401"/>
                        </a:cubicBezTo>
                        <a:cubicBezTo>
                          <a:pt x="181018" y="25283"/>
                          <a:pt x="228644" y="74317"/>
                          <a:pt x="226108" y="117998"/>
                        </a:cubicBezTo>
                        <a:cubicBezTo>
                          <a:pt x="223571" y="161396"/>
                          <a:pt x="164955" y="186196"/>
                          <a:pt x="108593" y="167314"/>
                        </a:cubicBezTo>
                        <a:cubicBezTo>
                          <a:pt x="45186" y="148433"/>
                          <a:pt x="-2440" y="99398"/>
                          <a:pt x="97" y="55718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Freihandform: Form 118">
                    <a:extLst>
                      <a:ext uri="{FF2B5EF4-FFF2-40B4-BE49-F238E27FC236}">
                        <a16:creationId xmlns:a16="http://schemas.microsoft.com/office/drawing/2014/main" id="{F2CE2A4B-DCD5-4A38-ADFB-5CE64A6CDDF1}"/>
                      </a:ext>
                    </a:extLst>
                  </p:cNvPr>
                  <p:cNvSpPr/>
                  <p:nvPr/>
                </p:nvSpPr>
                <p:spPr>
                  <a:xfrm>
                    <a:off x="10702468" y="3813771"/>
                    <a:ext cx="254373" cy="155721"/>
                  </a:xfrm>
                  <a:custGeom>
                    <a:avLst/>
                    <a:gdLst>
                      <a:gd name="connsiteX0" fmla="*/ 157866 w 254373"/>
                      <a:gd name="connsiteY0" fmla="*/ 0 h 155721"/>
                      <a:gd name="connsiteX1" fmla="*/ 249454 w 254373"/>
                      <a:gd name="connsiteY1" fmla="*/ 69043 h 155721"/>
                      <a:gd name="connsiteX2" fmla="*/ 96432 w 254373"/>
                      <a:gd name="connsiteY2" fmla="*/ 155277 h 155721"/>
                      <a:gd name="connsiteX3" fmla="*/ 4844 w 254373"/>
                      <a:gd name="connsiteY3" fmla="*/ 86233 h 155721"/>
                      <a:gd name="connsiteX4" fmla="*/ 157866 w 254373"/>
                      <a:gd name="connsiteY4" fmla="*/ 0 h 15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373" h="155721">
                        <a:moveTo>
                          <a:pt x="157866" y="0"/>
                        </a:moveTo>
                        <a:cubicBezTo>
                          <a:pt x="224936" y="0"/>
                          <a:pt x="269744" y="29872"/>
                          <a:pt x="249454" y="69043"/>
                        </a:cubicBezTo>
                        <a:cubicBezTo>
                          <a:pt x="230009" y="112724"/>
                          <a:pt x="162375" y="150486"/>
                          <a:pt x="96432" y="155277"/>
                        </a:cubicBezTo>
                        <a:cubicBezTo>
                          <a:pt x="30488" y="160068"/>
                          <a:pt x="-15447" y="125405"/>
                          <a:pt x="4844" y="86233"/>
                        </a:cubicBezTo>
                        <a:cubicBezTo>
                          <a:pt x="24288" y="42553"/>
                          <a:pt x="91641" y="4791"/>
                          <a:pt x="157866" y="0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0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7889936" y="5254610"/>
                <a:ext cx="225587" cy="247529"/>
                <a:chOff x="7889936" y="5254610"/>
                <a:chExt cx="225587" cy="247529"/>
              </a:xfrm>
              <a:solidFill>
                <a:schemeClr val="accent1"/>
              </a:solidFill>
            </p:grpSpPr>
            <p:sp>
              <p:nvSpPr>
                <p:cNvPr id="121" name="Freihandform: Form 120">
                  <a:extLst>
                    <a:ext uri="{FF2B5EF4-FFF2-40B4-BE49-F238E27FC236}">
                      <a16:creationId xmlns:a16="http://schemas.microsoft.com/office/drawing/2014/main" id="{87FE2BDE-AD68-4B0C-94BD-A06D442D6536}"/>
                    </a:ext>
                  </a:extLst>
                </p:cNvPr>
                <p:cNvSpPr/>
                <p:nvPr/>
              </p:nvSpPr>
              <p:spPr>
                <a:xfrm>
                  <a:off x="7889936" y="5254610"/>
                  <a:ext cx="225587" cy="247529"/>
                </a:xfrm>
                <a:custGeom>
                  <a:avLst/>
                  <a:gdLst>
                    <a:gd name="connsiteX0" fmla="*/ 1821 w 225587"/>
                    <a:gd name="connsiteY0" fmla="*/ 98402 h 247529"/>
                    <a:gd name="connsiteX1" fmla="*/ 94818 w 225587"/>
                    <a:gd name="connsiteY1" fmla="*/ 2587 h 247529"/>
                    <a:gd name="connsiteX2" fmla="*/ 224451 w 225587"/>
                    <a:gd name="connsiteY2" fmla="*/ 149128 h 247529"/>
                    <a:gd name="connsiteX3" fmla="*/ 131454 w 225587"/>
                    <a:gd name="connsiteY3" fmla="*/ 244943 h 247529"/>
                    <a:gd name="connsiteX4" fmla="*/ 1821 w 225587"/>
                    <a:gd name="connsiteY4" fmla="*/ 98402 h 2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587" h="247529">
                      <a:moveTo>
                        <a:pt x="1821" y="98402"/>
                      </a:moveTo>
                      <a:cubicBezTo>
                        <a:pt x="-9451" y="33586"/>
                        <a:pt x="32820" y="-11503"/>
                        <a:pt x="94818" y="2587"/>
                      </a:cubicBezTo>
                      <a:cubicBezTo>
                        <a:pt x="156816" y="13859"/>
                        <a:pt x="213178" y="81494"/>
                        <a:pt x="224451" y="149128"/>
                      </a:cubicBezTo>
                      <a:cubicBezTo>
                        <a:pt x="232905" y="213944"/>
                        <a:pt x="193452" y="259033"/>
                        <a:pt x="131454" y="244943"/>
                      </a:cubicBezTo>
                      <a:cubicBezTo>
                        <a:pt x="69456" y="233671"/>
                        <a:pt x="10276" y="166036"/>
                        <a:pt x="1821" y="98402"/>
                      </a:cubicBezTo>
                    </a:path>
                  </a:pathLst>
                </a:custGeom>
                <a:solidFill>
                  <a:srgbClr val="E30613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60C389A4-1B6D-4445-BBB6-FD97169C50DE}"/>
                    </a:ext>
                  </a:extLst>
                </p:cNvPr>
                <p:cNvSpPr/>
                <p:nvPr/>
              </p:nvSpPr>
              <p:spPr>
                <a:xfrm>
                  <a:off x="7889936" y="5254610"/>
                  <a:ext cx="225587" cy="247529"/>
                </a:xfrm>
                <a:custGeom>
                  <a:avLst/>
                  <a:gdLst>
                    <a:gd name="connsiteX0" fmla="*/ 1821 w 225587"/>
                    <a:gd name="connsiteY0" fmla="*/ 98402 h 247529"/>
                    <a:gd name="connsiteX1" fmla="*/ 94818 w 225587"/>
                    <a:gd name="connsiteY1" fmla="*/ 2587 h 247529"/>
                    <a:gd name="connsiteX2" fmla="*/ 224451 w 225587"/>
                    <a:gd name="connsiteY2" fmla="*/ 149128 h 247529"/>
                    <a:gd name="connsiteX3" fmla="*/ 131454 w 225587"/>
                    <a:gd name="connsiteY3" fmla="*/ 244943 h 247529"/>
                    <a:gd name="connsiteX4" fmla="*/ 1821 w 225587"/>
                    <a:gd name="connsiteY4" fmla="*/ 98402 h 2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587" h="247529">
                      <a:moveTo>
                        <a:pt x="1821" y="98402"/>
                      </a:moveTo>
                      <a:cubicBezTo>
                        <a:pt x="-9451" y="33586"/>
                        <a:pt x="32820" y="-11503"/>
                        <a:pt x="94818" y="2587"/>
                      </a:cubicBezTo>
                      <a:cubicBezTo>
                        <a:pt x="156816" y="13859"/>
                        <a:pt x="213178" y="81494"/>
                        <a:pt x="224451" y="149128"/>
                      </a:cubicBezTo>
                      <a:cubicBezTo>
                        <a:pt x="232905" y="213944"/>
                        <a:pt x="193452" y="259033"/>
                        <a:pt x="131454" y="244943"/>
                      </a:cubicBezTo>
                      <a:cubicBezTo>
                        <a:pt x="69456" y="233671"/>
                        <a:pt x="10276" y="166036"/>
                        <a:pt x="1821" y="98402"/>
                      </a:cubicBezTo>
                      <a:close/>
                    </a:path>
                  </a:pathLst>
                </a:custGeom>
                <a:noFill/>
                <a:ln w="5823" cap="flat">
                  <a:solidFill>
                    <a:srgbClr val="E3061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9571621" y="5197453"/>
                <a:ext cx="270536" cy="324080"/>
                <a:chOff x="9571621" y="5197453"/>
                <a:chExt cx="270536" cy="324080"/>
              </a:xfrm>
              <a:noFill/>
            </p:grpSpPr>
            <p:sp>
              <p:nvSpPr>
                <p:cNvPr id="124" name="Freihandform: Form 123">
                  <a:extLst>
                    <a:ext uri="{FF2B5EF4-FFF2-40B4-BE49-F238E27FC236}">
                      <a16:creationId xmlns:a16="http://schemas.microsoft.com/office/drawing/2014/main" id="{E259A74A-64D1-463C-81E9-6AD7B90B41A5}"/>
                    </a:ext>
                  </a:extLst>
                </p:cNvPr>
                <p:cNvSpPr/>
                <p:nvPr/>
              </p:nvSpPr>
              <p:spPr>
                <a:xfrm>
                  <a:off x="9571621" y="5203089"/>
                  <a:ext cx="270536" cy="312807"/>
                </a:xfrm>
                <a:custGeom>
                  <a:avLst/>
                  <a:gdLst>
                    <a:gd name="connsiteX0" fmla="*/ 28181 w 270536"/>
                    <a:gd name="connsiteY0" fmla="*/ 0 h 312807"/>
                    <a:gd name="connsiteX1" fmla="*/ 107088 w 270536"/>
                    <a:gd name="connsiteY1" fmla="*/ 98633 h 312807"/>
                    <a:gd name="connsiteX2" fmla="*/ 104269 w 270536"/>
                    <a:gd name="connsiteY2" fmla="*/ 312808 h 312807"/>
                    <a:gd name="connsiteX3" fmla="*/ 0 w 270536"/>
                    <a:gd name="connsiteY3" fmla="*/ 33817 h 312807"/>
                    <a:gd name="connsiteX4" fmla="*/ 76089 w 270536"/>
                    <a:gd name="connsiteY4" fmla="*/ 123996 h 312807"/>
                    <a:gd name="connsiteX5" fmla="*/ 270537 w 270536"/>
                    <a:gd name="connsiteY5" fmla="*/ 28181 h 312807"/>
                    <a:gd name="connsiteX6" fmla="*/ 180358 w 270536"/>
                    <a:gd name="connsiteY6" fmla="*/ 135268 h 31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536" h="312807">
                      <a:moveTo>
                        <a:pt x="28181" y="0"/>
                      </a:moveTo>
                      <a:lnTo>
                        <a:pt x="107088" y="98633"/>
                      </a:lnTo>
                      <a:lnTo>
                        <a:pt x="104269" y="312808"/>
                      </a:lnTo>
                      <a:moveTo>
                        <a:pt x="0" y="33817"/>
                      </a:moveTo>
                      <a:lnTo>
                        <a:pt x="76089" y="123996"/>
                      </a:lnTo>
                      <a:moveTo>
                        <a:pt x="270537" y="28181"/>
                      </a:moveTo>
                      <a:lnTo>
                        <a:pt x="180358" y="135268"/>
                      </a:lnTo>
                    </a:path>
                  </a:pathLst>
                </a:custGeom>
                <a:noFill/>
                <a:ln w="29031" cap="flat">
                  <a:solidFill>
                    <a:srgbClr val="C3C6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ihandform: Form 124">
                  <a:extLst>
                    <a:ext uri="{FF2B5EF4-FFF2-40B4-BE49-F238E27FC236}">
                      <a16:creationId xmlns:a16="http://schemas.microsoft.com/office/drawing/2014/main" id="{AE1AF177-970E-403C-A838-C83403E60824}"/>
                    </a:ext>
                  </a:extLst>
                </p:cNvPr>
                <p:cNvSpPr/>
                <p:nvPr/>
              </p:nvSpPr>
              <p:spPr>
                <a:xfrm>
                  <a:off x="9636438" y="5197453"/>
                  <a:ext cx="174721" cy="324080"/>
                </a:xfrm>
                <a:custGeom>
                  <a:avLst/>
                  <a:gdLst>
                    <a:gd name="connsiteX0" fmla="*/ 174722 w 174721"/>
                    <a:gd name="connsiteY0" fmla="*/ 0 h 324080"/>
                    <a:gd name="connsiteX1" fmla="*/ 104269 w 174721"/>
                    <a:gd name="connsiteY1" fmla="*/ 87361 h 324080"/>
                    <a:gd name="connsiteX2" fmla="*/ 87361 w 174721"/>
                    <a:gd name="connsiteY2" fmla="*/ 109906 h 324080"/>
                    <a:gd name="connsiteX3" fmla="*/ 90179 w 174721"/>
                    <a:gd name="connsiteY3" fmla="*/ 324080 h 324080"/>
                    <a:gd name="connsiteX4" fmla="*/ 135268 w 174721"/>
                    <a:gd name="connsiteY4" fmla="*/ 98633 h 324080"/>
                    <a:gd name="connsiteX5" fmla="*/ 118360 w 174721"/>
                    <a:gd name="connsiteY5" fmla="*/ 87361 h 324080"/>
                    <a:gd name="connsiteX6" fmla="*/ 0 w 174721"/>
                    <a:gd name="connsiteY6" fmla="*/ 104269 h 324080"/>
                    <a:gd name="connsiteX7" fmla="*/ 22545 w 174721"/>
                    <a:gd name="connsiteY7" fmla="*/ 87361 h 324080"/>
                    <a:gd name="connsiteX8" fmla="*/ 47907 w 174721"/>
                    <a:gd name="connsiteY8" fmla="*/ 140905 h 324080"/>
                    <a:gd name="connsiteX9" fmla="*/ 81725 w 174721"/>
                    <a:gd name="connsiteY9" fmla="*/ 140905 h 32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4721" h="324080">
                      <a:moveTo>
                        <a:pt x="174722" y="0"/>
                      </a:moveTo>
                      <a:lnTo>
                        <a:pt x="104269" y="87361"/>
                      </a:lnTo>
                      <a:lnTo>
                        <a:pt x="87361" y="109906"/>
                      </a:lnTo>
                      <a:lnTo>
                        <a:pt x="90179" y="324080"/>
                      </a:lnTo>
                      <a:moveTo>
                        <a:pt x="135268" y="98633"/>
                      </a:moveTo>
                      <a:lnTo>
                        <a:pt x="118360" y="87361"/>
                      </a:lnTo>
                      <a:moveTo>
                        <a:pt x="0" y="104269"/>
                      </a:moveTo>
                      <a:lnTo>
                        <a:pt x="22545" y="87361"/>
                      </a:lnTo>
                      <a:moveTo>
                        <a:pt x="47907" y="140905"/>
                      </a:moveTo>
                      <a:lnTo>
                        <a:pt x="81725" y="140905"/>
                      </a:lnTo>
                    </a:path>
                  </a:pathLst>
                </a:custGeom>
                <a:noFill/>
                <a:ln w="29031" cap="flat">
                  <a:solidFill>
                    <a:srgbClr val="BBC27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6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11372895" y="5224363"/>
                <a:ext cx="270641" cy="270454"/>
                <a:chOff x="11372895" y="5224363"/>
                <a:chExt cx="270641" cy="270454"/>
              </a:xfrm>
              <a:solidFill>
                <a:schemeClr val="accent1"/>
              </a:solidFill>
            </p:grpSpPr>
            <p:sp>
              <p:nvSpPr>
                <p:cNvPr id="127" name="Freihandform: Form 126">
                  <a:extLst>
                    <a:ext uri="{FF2B5EF4-FFF2-40B4-BE49-F238E27FC236}">
                      <a16:creationId xmlns:a16="http://schemas.microsoft.com/office/drawing/2014/main" id="{CD774B9D-382D-49E9-B03A-A56E9AD68D95}"/>
                    </a:ext>
                  </a:extLst>
                </p:cNvPr>
                <p:cNvSpPr/>
                <p:nvPr/>
              </p:nvSpPr>
              <p:spPr>
                <a:xfrm>
                  <a:off x="11372895" y="5224363"/>
                  <a:ext cx="270641" cy="270454"/>
                </a:xfrm>
                <a:custGeom>
                  <a:avLst/>
                  <a:gdLst>
                    <a:gd name="connsiteX0" fmla="*/ 4840 w 270641"/>
                    <a:gd name="connsiteY0" fmla="*/ 100468 h 270454"/>
                    <a:gd name="connsiteX1" fmla="*/ 171108 w 270641"/>
                    <a:gd name="connsiteY1" fmla="*/ 4652 h 270454"/>
                    <a:gd name="connsiteX2" fmla="*/ 266923 w 270641"/>
                    <a:gd name="connsiteY2" fmla="*/ 170920 h 270454"/>
                    <a:gd name="connsiteX3" fmla="*/ 100655 w 270641"/>
                    <a:gd name="connsiteY3" fmla="*/ 266735 h 270454"/>
                    <a:gd name="connsiteX4" fmla="*/ 4840 w 270641"/>
                    <a:gd name="connsiteY4" fmla="*/ 100468 h 270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641" h="270454">
                      <a:moveTo>
                        <a:pt x="4840" y="100468"/>
                      </a:moveTo>
                      <a:cubicBezTo>
                        <a:pt x="21749" y="30015"/>
                        <a:pt x="97837" y="-15074"/>
                        <a:pt x="171108" y="4652"/>
                      </a:cubicBezTo>
                      <a:cubicBezTo>
                        <a:pt x="241560" y="24379"/>
                        <a:pt x="283831" y="97650"/>
                        <a:pt x="266923" y="170920"/>
                      </a:cubicBezTo>
                      <a:cubicBezTo>
                        <a:pt x="247196" y="241372"/>
                        <a:pt x="173926" y="283643"/>
                        <a:pt x="100655" y="266735"/>
                      </a:cubicBezTo>
                      <a:cubicBezTo>
                        <a:pt x="27385" y="247008"/>
                        <a:pt x="-14886" y="173738"/>
                        <a:pt x="4840" y="100468"/>
                      </a:cubicBezTo>
                    </a:path>
                  </a:pathLst>
                </a:custGeom>
                <a:solidFill>
                  <a:srgbClr val="4A4A49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B3C618DE-8E38-4B94-B7CC-9B69E3319557}"/>
                    </a:ext>
                  </a:extLst>
                </p:cNvPr>
                <p:cNvSpPr/>
                <p:nvPr/>
              </p:nvSpPr>
              <p:spPr>
                <a:xfrm>
                  <a:off x="11372895" y="5224363"/>
                  <a:ext cx="270641" cy="270454"/>
                </a:xfrm>
                <a:custGeom>
                  <a:avLst/>
                  <a:gdLst>
                    <a:gd name="connsiteX0" fmla="*/ 4840 w 270641"/>
                    <a:gd name="connsiteY0" fmla="*/ 100468 h 270454"/>
                    <a:gd name="connsiteX1" fmla="*/ 171108 w 270641"/>
                    <a:gd name="connsiteY1" fmla="*/ 4652 h 270454"/>
                    <a:gd name="connsiteX2" fmla="*/ 266923 w 270641"/>
                    <a:gd name="connsiteY2" fmla="*/ 170920 h 270454"/>
                    <a:gd name="connsiteX3" fmla="*/ 100655 w 270641"/>
                    <a:gd name="connsiteY3" fmla="*/ 266735 h 270454"/>
                    <a:gd name="connsiteX4" fmla="*/ 4840 w 270641"/>
                    <a:gd name="connsiteY4" fmla="*/ 100468 h 270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641" h="270454">
                      <a:moveTo>
                        <a:pt x="4840" y="100468"/>
                      </a:moveTo>
                      <a:cubicBezTo>
                        <a:pt x="21749" y="30015"/>
                        <a:pt x="97837" y="-15074"/>
                        <a:pt x="171108" y="4652"/>
                      </a:cubicBezTo>
                      <a:cubicBezTo>
                        <a:pt x="241560" y="24379"/>
                        <a:pt x="283831" y="97650"/>
                        <a:pt x="266923" y="170920"/>
                      </a:cubicBezTo>
                      <a:cubicBezTo>
                        <a:pt x="247196" y="241372"/>
                        <a:pt x="173926" y="283643"/>
                        <a:pt x="100655" y="266735"/>
                      </a:cubicBezTo>
                      <a:cubicBezTo>
                        <a:pt x="27385" y="247008"/>
                        <a:pt x="-14886" y="173738"/>
                        <a:pt x="4840" y="100468"/>
                      </a:cubicBezTo>
                      <a:close/>
                    </a:path>
                  </a:pathLst>
                </a:custGeom>
                <a:noFill/>
                <a:ln w="10155" cap="flat">
                  <a:solidFill>
                    <a:srgbClr val="007FB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FCC89D40-8600-4619-B0AD-F33791F982AB}"/>
                </a:ext>
              </a:extLst>
            </p:cNvPr>
            <p:cNvSpPr txBox="1"/>
            <p:nvPr/>
          </p:nvSpPr>
          <p:spPr>
            <a:xfrm>
              <a:off x="7764943" y="5681917"/>
              <a:ext cx="543891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/>
                <a:t>biotin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DDF7FB94-EC16-43A9-8CE9-45C2B95E0C60}"/>
                </a:ext>
              </a:extLst>
            </p:cNvPr>
            <p:cNvSpPr txBox="1"/>
            <p:nvPr/>
          </p:nvSpPr>
          <p:spPr>
            <a:xfrm>
              <a:off x="9232463" y="5696876"/>
              <a:ext cx="1061012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neutravidin</a:t>
              </a:r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94513951-4B5A-45AC-AB98-4E4BA2EDC32B}"/>
                </a:ext>
              </a:extLst>
            </p:cNvPr>
            <p:cNvSpPr txBox="1"/>
            <p:nvPr/>
          </p:nvSpPr>
          <p:spPr>
            <a:xfrm>
              <a:off x="11299021" y="5678519"/>
              <a:ext cx="601931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bead</a:t>
              </a:r>
            </a:p>
          </p:txBody>
        </p:sp>
      </p:grpSp>
      <p:sp>
        <p:nvSpPr>
          <p:cNvPr id="133" name="Textfeld 132">
            <a:extLst>
              <a:ext uri="{FF2B5EF4-FFF2-40B4-BE49-F238E27FC236}">
                <a16:creationId xmlns:a16="http://schemas.microsoft.com/office/drawing/2014/main" id="{9A923683-157B-4F28-A1DB-BD1235725DE4}"/>
              </a:ext>
            </a:extLst>
          </p:cNvPr>
          <p:cNvSpPr txBox="1"/>
          <p:nvPr/>
        </p:nvSpPr>
        <p:spPr>
          <a:xfrm>
            <a:off x="11527611" y="4049630"/>
            <a:ext cx="225342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latin typeface="+mn-lt"/>
              </a:rPr>
              <a:t>z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7D38A4A-5AFE-4AFE-8A9C-80A8821E1282}"/>
              </a:ext>
            </a:extLst>
          </p:cNvPr>
          <p:cNvSpPr txBox="1"/>
          <p:nvPr/>
        </p:nvSpPr>
        <p:spPr>
          <a:xfrm>
            <a:off x="7784670" y="6021288"/>
            <a:ext cx="4116282" cy="336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000" dirty="0"/>
              <a:t>Adopted from Wu and </a:t>
            </a:r>
            <a:r>
              <a:rPr lang="en-US" sz="1000" dirty="0" err="1"/>
              <a:t>Voldman</a:t>
            </a:r>
            <a:r>
              <a:rPr lang="en-US" sz="1000" dirty="0"/>
              <a:t> (2020) </a:t>
            </a:r>
            <a:r>
              <a:rPr lang="en-US" sz="1000" i="1" dirty="0"/>
              <a:t>Biosensors and Bioelectronics</a:t>
            </a:r>
            <a:r>
              <a:rPr lang="en-US" sz="1000" dirty="0"/>
              <a:t>, </a:t>
            </a:r>
            <a:r>
              <a:rPr lang="en-US" sz="1000" i="1" dirty="0"/>
              <a:t>154</a:t>
            </a:r>
            <a:r>
              <a:rPr lang="en-US" sz="1000" dirty="0"/>
              <a:t>, 112070.</a:t>
            </a:r>
            <a:endParaRPr lang="en-US" sz="1000" dirty="0">
              <a:latin typeface="+mn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30A49C7-6519-42F5-9803-2CE62C5D0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595"/>
          <a:stretch/>
        </p:blipFill>
        <p:spPr>
          <a:xfrm>
            <a:off x="939310" y="5042907"/>
            <a:ext cx="5369535" cy="127122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46FB8E3-5CD0-4B47-87D4-CE3EFD922E05}"/>
              </a:ext>
            </a:extLst>
          </p:cNvPr>
          <p:cNvSpPr txBox="1"/>
          <p:nvPr/>
        </p:nvSpPr>
        <p:spPr>
          <a:xfrm>
            <a:off x="9114758" y="3624639"/>
            <a:ext cx="100333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1.5 µm</a:t>
            </a:r>
            <a:r>
              <a:rPr lang="en-US" sz="1600" baseline="30000" dirty="0">
                <a:latin typeface="+mn-lt"/>
              </a:rPr>
              <a:t>2</a:t>
            </a:r>
            <a:endParaRPr lang="en-US" sz="1600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86FD149-E59B-47C0-B5A5-4A3AF57B95CA}"/>
              </a:ext>
            </a:extLst>
          </p:cNvPr>
          <p:cNvSpPr txBox="1"/>
          <p:nvPr/>
        </p:nvSpPr>
        <p:spPr>
          <a:xfrm>
            <a:off x="8693504" y="3383491"/>
            <a:ext cx="175848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~ 1300 Proteins</a:t>
            </a:r>
          </a:p>
        </p:txBody>
      </p:sp>
    </p:spTree>
    <p:extLst>
      <p:ext uri="{BB962C8B-B14F-4D97-AF65-F5344CB8AC3E}">
        <p14:creationId xmlns:p14="http://schemas.microsoft.com/office/powerpoint/2010/main" val="83794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0B04C91F-1BFE-4DDD-8CFE-4C5D5713FBD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5890" y="2098117"/>
            <a:ext cx="8064896" cy="34176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marL="0"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Biotin-Streptavidin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A5E275-DF87-40B4-9C20-C9CD7F0555EB}"/>
              </a:ext>
            </a:extLst>
          </p:cNvPr>
          <p:cNvSpPr txBox="1"/>
          <p:nvPr/>
        </p:nvSpPr>
        <p:spPr>
          <a:xfrm>
            <a:off x="414883" y="2094133"/>
            <a:ext cx="3160837" cy="4187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 err="1">
                <a:latin typeface="+mn-lt"/>
              </a:rPr>
              <a:t>Predominant</a:t>
            </a:r>
            <a:r>
              <a:rPr lang="de-DE" sz="1600" b="1" dirty="0">
                <a:latin typeface="+mn-lt"/>
              </a:rPr>
              <a:t> Forces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Stoke‘s</a:t>
            </a:r>
            <a:r>
              <a:rPr lang="de-DE" sz="1600" dirty="0">
                <a:latin typeface="+mn-lt"/>
              </a:rPr>
              <a:t> Drag: 	460 </a:t>
            </a:r>
            <a:r>
              <a:rPr lang="de-DE" sz="1600" dirty="0" err="1">
                <a:latin typeface="+mn-lt"/>
              </a:rPr>
              <a:t>pN</a:t>
            </a:r>
            <a:endParaRPr lang="de-DE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Dipolar</a:t>
            </a:r>
            <a:r>
              <a:rPr lang="de-DE" sz="1600" dirty="0">
                <a:latin typeface="+mn-lt"/>
              </a:rPr>
              <a:t> Force: 	5 </a:t>
            </a:r>
            <a:r>
              <a:rPr lang="de-DE" sz="1600" dirty="0" err="1">
                <a:latin typeface="+mn-lt"/>
              </a:rPr>
              <a:t>n</a:t>
            </a:r>
            <a:r>
              <a:rPr lang="de-DE" sz="1600" dirty="0" err="1"/>
              <a:t>N</a:t>
            </a:r>
            <a:endParaRPr lang="de-DE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+mn-lt"/>
              </a:rPr>
              <a:t>Protein Force: 	</a:t>
            </a:r>
            <a:r>
              <a:rPr lang="en-US" sz="1600" dirty="0"/>
              <a:t>5-200 </a:t>
            </a:r>
            <a:r>
              <a:rPr lang="en-US" sz="1600" dirty="0" err="1"/>
              <a:t>nN</a:t>
            </a:r>
            <a:endParaRPr lang="en-US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b="1" dirty="0"/>
              <a:t>Unfunctionalized Bead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</a:t>
            </a:r>
            <a:r>
              <a:rPr lang="en-US" sz="1600" dirty="0"/>
              <a:t>150 </a:t>
            </a:r>
            <a:r>
              <a:rPr lang="en-US" sz="1600" dirty="0" err="1"/>
              <a:t>pN</a:t>
            </a:r>
            <a:r>
              <a:rPr lang="en-US" sz="1600" dirty="0"/>
              <a:t> Drag</a:t>
            </a:r>
          </a:p>
          <a:p>
            <a:pPr>
              <a:lnSpc>
                <a:spcPct val="114000"/>
              </a:lnSpc>
            </a:pPr>
            <a:endParaRPr lang="en-US" sz="1600" dirty="0"/>
          </a:p>
          <a:p>
            <a:pPr>
              <a:lnSpc>
                <a:spcPct val="114000"/>
              </a:lnSpc>
            </a:pPr>
            <a:r>
              <a:rPr lang="en-US" sz="1600" b="1" dirty="0">
                <a:latin typeface="+mn-lt"/>
              </a:rPr>
              <a:t>Bio-Functionalized Bead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Adhesion caused by 16 - 500 molecules of neutravidin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941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A9B9DE-29E1-4CC5-B3DF-0243223E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0920"/>
            <a:ext cx="5238498" cy="39972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Bead stocks characterized in the flow cytometer  precisely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 correction factors to account for bead losses in interconnections and flow profile: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de-DE" sz="1800" dirty="0"/>
              <a:t>Experimental – </a:t>
            </a:r>
            <a:r>
              <a:rPr lang="de-DE" sz="1800" dirty="0" err="1"/>
              <a:t>Magnetic</a:t>
            </a:r>
            <a:r>
              <a:rPr lang="de-DE" sz="1800" dirty="0"/>
              <a:t> </a:t>
            </a:r>
            <a:r>
              <a:rPr lang="de-DE" sz="1800" dirty="0" err="1"/>
              <a:t>Concentration</a:t>
            </a:r>
            <a:r>
              <a:rPr lang="de-DE" sz="1800" dirty="0"/>
              <a:t> </a:t>
            </a:r>
            <a:r>
              <a:rPr lang="de-DE" sz="1800" dirty="0" err="1"/>
              <a:t>Measurements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11" name="Objekt 10" descr="Project Path: C:\Users\Familie\Desktop\tmp\MAPlots\200618_Analysis_Concentration.opju&#10;PE Folder: /200618_Analysis_Concentration/Folder1/&#10;Short Name: ConcentrationError">
            <a:extLst>
              <a:ext uri="{FF2B5EF4-FFF2-40B4-BE49-F238E27FC236}">
                <a16:creationId xmlns:a16="http://schemas.microsoft.com/office/drawing/2014/main" id="{375EEF25-73F2-47CB-8B49-83645BC477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3995" y="1498512"/>
          <a:ext cx="6638576" cy="5079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85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11" name="Objekt 10" descr="Project Path: C:\Users\Familie\Desktop\tmp\MAPlots\200618_Analysis_Concentration.opju&#10;PE Folder: /200618_Analysis_Concentration/Folder1/&#10;Short Name: ConcentrationError">
                        <a:extLst>
                          <a:ext uri="{FF2B5EF4-FFF2-40B4-BE49-F238E27FC236}">
                            <a16:creationId xmlns:a16="http://schemas.microsoft.com/office/drawing/2014/main" id="{375EEF25-73F2-47CB-8B49-83645BC47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3995" y="1498512"/>
                        <a:ext cx="6638576" cy="5079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E502FBBD-574C-4300-804A-EC5B4C2F2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4" y="3573016"/>
            <a:ext cx="4704484" cy="8927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D3DC7FA-1E06-4C7E-847F-5D811A34A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95" y="4515782"/>
            <a:ext cx="3501192" cy="10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EC423-D8EF-4A1D-8999-F15794277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7" y="1495367"/>
            <a:ext cx="11345332" cy="44144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Theory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de-DE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Surface Chemistry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endParaRPr lang="de-DE" dirty="0"/>
          </a:p>
          <a:p>
            <a:pPr marL="766222" lvl="2" indent="-285750">
              <a:buFont typeface="Arial" panose="020B0604020202020204" pitchFamily="34" charset="0"/>
              <a:buChar char="•"/>
            </a:pPr>
            <a:r>
              <a:rPr lang="de-DE" dirty="0"/>
              <a:t>Simulation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/>
              <a:t>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 dirty="0"/>
          </a:p>
          <a:p>
            <a:pPr marL="766222" lvl="2" indent="-285750">
              <a:buFont typeface="Arial" panose="020B0604020202020204" pitchFamily="34" charset="0"/>
              <a:buChar char="•"/>
            </a:pPr>
            <a:r>
              <a:rPr lang="de-DE" dirty="0"/>
              <a:t>Experimental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Concentration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/>
              <a:t>Development of a Differential </a:t>
            </a:r>
            <a:r>
              <a:rPr lang="de-DE" dirty="0" err="1"/>
              <a:t>Counting</a:t>
            </a:r>
            <a:r>
              <a:rPr lang="de-DE" dirty="0"/>
              <a:t> Setup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 err="1"/>
              <a:t>Established</a:t>
            </a:r>
            <a:r>
              <a:rPr lang="de-DE" dirty="0"/>
              <a:t> Reference Model </a:t>
            </a:r>
            <a:r>
              <a:rPr lang="de-DE" dirty="0" err="1"/>
              <a:t>for</a:t>
            </a:r>
            <a:r>
              <a:rPr lang="de-DE" dirty="0"/>
              <a:t> Surface Marker Expression </a:t>
            </a:r>
            <a:r>
              <a:rPr lang="de-DE" dirty="0" err="1"/>
              <a:t>Densities</a:t>
            </a:r>
            <a:endParaRPr lang="de-DE" dirty="0"/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en-US" dirty="0"/>
              <a:t>Affinity-based Concentration Measurements in the Magnetic Flow Cytometer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047D725-C124-4E67-9EE4-D397071A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490FFC-9721-4573-B684-7FBDA5F9B1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03AEBB-44E4-4D4F-9066-F066F254B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97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descr="Project Path: C:\Users\Familie\Desktop\tmp\MAPlots\Done\200716_AnalysisBloodConcentration.opju&#10;PE Folder: /200716_AnalysisBloodConcentration/Folder1/&#10;Short Name: Correction150um">
            <a:extLst>
              <a:ext uri="{FF2B5EF4-FFF2-40B4-BE49-F238E27FC236}">
                <a16:creationId xmlns:a16="http://schemas.microsoft.com/office/drawing/2014/main" id="{20F8C118-5D0F-4CA2-8EAB-F2389068BE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1984" y="2206005"/>
          <a:ext cx="5099681" cy="390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6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kt 1" descr="Project Path: C:\Users\Familie\Desktop\tmp\MAPlots\Done\200716_AnalysisBloodConcentration.opju&#10;PE Folder: /200716_AnalysisBloodConcentration/Folder1/&#10;Short Name: Correction150um">
                        <a:extLst>
                          <a:ext uri="{FF2B5EF4-FFF2-40B4-BE49-F238E27FC236}">
                            <a16:creationId xmlns:a16="http://schemas.microsoft.com/office/drawing/2014/main" id="{20F8C118-5D0F-4CA2-8EAB-F2389068BE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1984" y="2206005"/>
                        <a:ext cx="5099681" cy="390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809892A-7567-4AF9-ACCE-465D8CAC1E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857AA4-3D99-4E50-8D9E-2871BDAF6D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EF2F31-B1DA-4C53-BA8F-CBD8DE61D4D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FB072-7641-4C6B-A68D-8F7FF767BA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F4D8C9B-2FC4-4897-87C3-E337D26D1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0555863-5648-40CD-A773-00540383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kt 5" descr="Project Path: C:\Users\Familie\Desktop\tmp\MAPlots\Done\200716_AnalysisBloodConcentration.opju&#10;PE Folder: /200716_AnalysisBloodConcentration/Folder1/&#10;Short Name: Correction_50um">
            <a:extLst>
              <a:ext uri="{FF2B5EF4-FFF2-40B4-BE49-F238E27FC236}">
                <a16:creationId xmlns:a16="http://schemas.microsoft.com/office/drawing/2014/main" id="{3286120F-9067-4541-BD14-2CDDCFB5C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111" y="2158463"/>
          <a:ext cx="5099681" cy="390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6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Done\200716_AnalysisBloodConcentration.opju&#10;PE Folder: /200716_AnalysisBloodConcentration/Folder1/&#10;Short Name: Correction_50um">
                        <a:extLst>
                          <a:ext uri="{FF2B5EF4-FFF2-40B4-BE49-F238E27FC236}">
                            <a16:creationId xmlns:a16="http://schemas.microsoft.com/office/drawing/2014/main" id="{3286120F-9067-4541-BD14-2CDDCFB5CD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111" y="2158463"/>
                        <a:ext cx="5099681" cy="390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4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1063F730-1996-47EE-B405-5FF0934AA52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883" y="1772816"/>
            <a:ext cx="7053202" cy="4733377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 marL="0" lvl="2" indent="0">
              <a:spcAft>
                <a:spcPts val="600"/>
              </a:spcAft>
              <a:buNone/>
            </a:pPr>
            <a:r>
              <a:rPr lang="de-DE" sz="1800" dirty="0"/>
              <a:t>Experimental – </a:t>
            </a:r>
            <a:r>
              <a:rPr lang="en-US" sz="1800" dirty="0"/>
              <a:t>Development of a Differential Counting 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graphicFrame>
        <p:nvGraphicFramePr>
          <p:cNvPr id="10" name="Objekt 9" descr="Project Path: C:\Users\Familie\Desktop\tmp\MAPlots\Done\StackedPCB_Bottom.opju&#10;PE Folder: /StackedPCB_Bottom/&#10;Short Name: Top">
            <a:extLst>
              <a:ext uri="{FF2B5EF4-FFF2-40B4-BE49-F238E27FC236}">
                <a16:creationId xmlns:a16="http://schemas.microsoft.com/office/drawing/2014/main" id="{D3C7B973-5F51-4EF9-B9B5-1C898D4EC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222551"/>
              </p:ext>
            </p:extLst>
          </p:nvPr>
        </p:nvGraphicFramePr>
        <p:xfrm>
          <a:off x="10515214" y="3635400"/>
          <a:ext cx="1652414" cy="13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68" name="Graph" r:id="rId6" imgW="3708720" imgH="3061440" progId="Origin95.Graph">
                  <p:embed/>
                </p:oleObj>
              </mc:Choice>
              <mc:Fallback>
                <p:oleObj name="Graph" r:id="rId6" imgW="3708720" imgH="3061440" progId="Origin95.Graph">
                  <p:embed/>
                  <p:pic>
                    <p:nvPicPr>
                      <p:cNvPr id="4" name="Objekt 3" descr="Project Path: C:\Users\Familie\Desktop\tmp\MAPlots\Done\StackedPCB_Bottom.opju&#10;PE Folder: /StackedPCB_Bottom/&#10;Short Name: Top">
                        <a:extLst>
                          <a:ext uri="{FF2B5EF4-FFF2-40B4-BE49-F238E27FC236}">
                            <a16:creationId xmlns:a16="http://schemas.microsoft.com/office/drawing/2014/main" id="{01D1E7A3-84DA-42C4-95AD-D1C8933D2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15214" y="3635400"/>
                        <a:ext cx="1652414" cy="1363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 descr="Project Path: C:\Users\Familie\Desktop\tmp\MAPlots\Done\StackedPCB_Bottom.opju&#10;PE Folder: /StackedPCB_Bottom/&#10;Short Name: Bottom">
            <a:extLst>
              <a:ext uri="{FF2B5EF4-FFF2-40B4-BE49-F238E27FC236}">
                <a16:creationId xmlns:a16="http://schemas.microsoft.com/office/drawing/2014/main" id="{739083D9-452A-49FE-87EF-AFF73F266E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96099"/>
              </p:ext>
            </p:extLst>
          </p:nvPr>
        </p:nvGraphicFramePr>
        <p:xfrm>
          <a:off x="10515214" y="4830811"/>
          <a:ext cx="1652414" cy="1354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69" name="Graph" r:id="rId8" imgW="3733200" imgH="3061440" progId="Origin95.Graph">
                  <p:embed/>
                </p:oleObj>
              </mc:Choice>
              <mc:Fallback>
                <p:oleObj name="Graph" r:id="rId8" imgW="3733200" imgH="3061440" progId="Origin95.Graph">
                  <p:embed/>
                  <p:pic>
                    <p:nvPicPr>
                      <p:cNvPr id="6" name="Objekt 5" descr="Project Path: C:\Users\Familie\Desktop\tmp\MAPlots\Done\StackedPCB_Bottom.opju&#10;PE Folder: /StackedPCB_Bottom/&#10;Short Name: Bottom">
                        <a:extLst>
                          <a:ext uri="{FF2B5EF4-FFF2-40B4-BE49-F238E27FC236}">
                            <a16:creationId xmlns:a16="http://schemas.microsoft.com/office/drawing/2014/main" id="{090A07B9-6FFD-46CC-93DB-F2B6CC274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15214" y="4830811"/>
                        <a:ext cx="1652414" cy="1354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D4D591CA-B335-4288-BE2B-E5AD4CBCDB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51275" y="3746415"/>
            <a:ext cx="2963939" cy="24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6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 marL="0" lvl="2" indent="0">
              <a:spcAft>
                <a:spcPts val="600"/>
              </a:spcAft>
              <a:buNone/>
            </a:pPr>
            <a:r>
              <a:rPr lang="de-DE" sz="1800" dirty="0"/>
              <a:t>Experimental – </a:t>
            </a:r>
            <a:r>
              <a:rPr lang="en-US" sz="1800" dirty="0"/>
              <a:t>Development of a Differential Counting 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graphicFrame>
        <p:nvGraphicFramePr>
          <p:cNvPr id="10" name="Objekt 9" descr="Project Path: C:\Users\Familie\Desktop\tmp\MAPlots\Done\StackedPCB_Bottom.opju&#10;PE Folder: /StackedPCB_Bottom/&#10;Short Name: Top">
            <a:extLst>
              <a:ext uri="{FF2B5EF4-FFF2-40B4-BE49-F238E27FC236}">
                <a16:creationId xmlns:a16="http://schemas.microsoft.com/office/drawing/2014/main" id="{D3C7B973-5F51-4EF9-B9B5-1C898D4EC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541024"/>
              </p:ext>
            </p:extLst>
          </p:nvPr>
        </p:nvGraphicFramePr>
        <p:xfrm>
          <a:off x="7536160" y="1823279"/>
          <a:ext cx="2858926" cy="235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8" name="Graph" r:id="rId4" imgW="3708720" imgH="3061440" progId="Origin95.Graph">
                  <p:embed/>
                </p:oleObj>
              </mc:Choice>
              <mc:Fallback>
                <p:oleObj name="Graph" r:id="rId4" imgW="3708720" imgH="3061440" progId="Origin95.Graph">
                  <p:embed/>
                  <p:pic>
                    <p:nvPicPr>
                      <p:cNvPr id="10" name="Objekt 9" descr="Project Path: C:\Users\Familie\Desktop\tmp\MAPlots\Done\StackedPCB_Bottom.opju&#10;PE Folder: /StackedPCB_Bottom/&#10;Short Name: Top">
                        <a:extLst>
                          <a:ext uri="{FF2B5EF4-FFF2-40B4-BE49-F238E27FC236}">
                            <a16:creationId xmlns:a16="http://schemas.microsoft.com/office/drawing/2014/main" id="{D3C7B973-5F51-4EF9-B9B5-1C898D4EC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36160" y="1823279"/>
                        <a:ext cx="2858926" cy="235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 descr="Project Path: C:\Users\Familie\Desktop\tmp\MAPlots\Done\StackedPCB_Bottom.opju&#10;PE Folder: /StackedPCB_Bottom/&#10;Short Name: Bottom">
            <a:extLst>
              <a:ext uri="{FF2B5EF4-FFF2-40B4-BE49-F238E27FC236}">
                <a16:creationId xmlns:a16="http://schemas.microsoft.com/office/drawing/2014/main" id="{739083D9-452A-49FE-87EF-AFF73F266E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251391"/>
              </p:ext>
            </p:extLst>
          </p:nvPr>
        </p:nvGraphicFramePr>
        <p:xfrm>
          <a:off x="7536160" y="4011276"/>
          <a:ext cx="2878506" cy="235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9" name="Graph" r:id="rId6" imgW="3733200" imgH="3061440" progId="Origin95.Graph">
                  <p:embed/>
                </p:oleObj>
              </mc:Choice>
              <mc:Fallback>
                <p:oleObj name="Graph" r:id="rId6" imgW="3733200" imgH="3061440" progId="Origin95.Graph">
                  <p:embed/>
                  <p:pic>
                    <p:nvPicPr>
                      <p:cNvPr id="11" name="Objekt 10" descr="Project Path: C:\Users\Familie\Desktop\tmp\MAPlots\Done\StackedPCB_Bottom.opju&#10;PE Folder: /StackedPCB_Bottom/&#10;Short Name: Bottom">
                        <a:extLst>
                          <a:ext uri="{FF2B5EF4-FFF2-40B4-BE49-F238E27FC236}">
                            <a16:creationId xmlns:a16="http://schemas.microsoft.com/office/drawing/2014/main" id="{739083D9-452A-49FE-87EF-AFF73F266E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36160" y="4011276"/>
                        <a:ext cx="2878506" cy="235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D4D591CA-B335-4288-BE2B-E5AD4CBCD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7528" y="1946274"/>
            <a:ext cx="5545509" cy="45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E166267-143D-4899-82E0-113180E7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FE1A5CF-D8B9-42A4-8037-4A216CC93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spcAft>
                <a:spcPts val="600"/>
              </a:spcAft>
              <a:buNone/>
            </a:pPr>
            <a:r>
              <a:rPr lang="de-DE" sz="1800"/>
              <a:t>Experimental – </a:t>
            </a:r>
            <a:r>
              <a:rPr lang="en-US" sz="1800"/>
              <a:t>Development of a Differential Counting Setup</a:t>
            </a:r>
            <a:endParaRPr lang="en-US" sz="18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6B86144-B3C8-4010-8B87-6D023AB3B9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17E708-0F83-4093-A74E-0E93B2F8A2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F3FAE69-4566-4C16-AD2E-CE742B2B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722_StackedPCB_SensitivitiyCalibration.opju&#10;PE Folder: /200722_StackedPCB_SensitivitiyCalibration/Folder1/&#10;Short Name: optlower">
            <a:extLst>
              <a:ext uri="{FF2B5EF4-FFF2-40B4-BE49-F238E27FC236}">
                <a16:creationId xmlns:a16="http://schemas.microsoft.com/office/drawing/2014/main" id="{442D8AC3-45C9-484F-833B-6CC6B28748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1002" y="1535004"/>
          <a:ext cx="6652552" cy="5090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Objekt 3" descr="Project Path: C:\Users\Familie\Desktop\tmp\MAPlots\200722_StackedPCB_SensitivitiyCalibration.opju&#10;PE Folder: /200722_StackedPCB_SensitivitiyCalibration/Folder1/&#10;Short Name: optlower">
                        <a:extLst>
                          <a:ext uri="{FF2B5EF4-FFF2-40B4-BE49-F238E27FC236}">
                            <a16:creationId xmlns:a16="http://schemas.microsoft.com/office/drawing/2014/main" id="{442D8AC3-45C9-484F-833B-6CC6B28748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61002" y="1535004"/>
                        <a:ext cx="6652552" cy="5090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722_StackedPCB_SensitivitiyCalibration.opju&#10;PE Folder: /200722_StackedPCB_SensitivitiyCalibration/Folder1/&#10;Short Name: optupper">
            <a:extLst>
              <a:ext uri="{FF2B5EF4-FFF2-40B4-BE49-F238E27FC236}">
                <a16:creationId xmlns:a16="http://schemas.microsoft.com/office/drawing/2014/main" id="{70C6381F-DD73-41C7-936B-8EFA056F55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54" y="1535004"/>
          <a:ext cx="6652552" cy="5090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5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200722_StackedPCB_SensitivitiyCalibration.opju&#10;PE Folder: /200722_StackedPCB_SensitivitiyCalibration/Folder1/&#10;Short Name: optupper">
                        <a:extLst>
                          <a:ext uri="{FF2B5EF4-FFF2-40B4-BE49-F238E27FC236}">
                            <a16:creationId xmlns:a16="http://schemas.microsoft.com/office/drawing/2014/main" id="{70C6381F-DD73-41C7-936B-8EFA056F5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54" y="1535004"/>
                        <a:ext cx="6652552" cy="5090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564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A9B9DE-29E1-4CC5-B3DF-0243223E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0920"/>
            <a:ext cx="4662434" cy="39972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Proof of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cytometer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1" dirty="0">
                <a:sym typeface="Wingdings" panose="05000000000000000000" pitchFamily="2" charset="2"/>
              </a:rPr>
              <a:t>Epitope Density on a </a:t>
            </a:r>
            <a:r>
              <a:rPr lang="de-DE" b="1" dirty="0" err="1">
                <a:sym typeface="Wingdings" panose="05000000000000000000" pitchFamily="2" charset="2"/>
              </a:rPr>
              <a:t>cell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has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to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modulated</a:t>
            </a:r>
            <a:endParaRPr lang="de-DE" b="1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Development of a </a:t>
            </a:r>
            <a:r>
              <a:rPr lang="de-DE" dirty="0" err="1">
                <a:sym typeface="Wingdings" panose="05000000000000000000" pitchFamily="2" charset="2"/>
              </a:rPr>
              <a:t>methodology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beads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highly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defined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surface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markers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Universally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applicable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proteins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 err="1">
                <a:sym typeface="Wingdings" panose="05000000000000000000" pitchFamily="2" charset="2"/>
              </a:rPr>
              <a:t>Carbodiimide</a:t>
            </a:r>
            <a:r>
              <a:rPr lang="de-DE" b="1" dirty="0">
                <a:sym typeface="Wingdings" panose="05000000000000000000" pitchFamily="2" charset="2"/>
              </a:rPr>
              <a:t> Chemistry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de-DE" sz="1800" dirty="0"/>
              <a:t>Experimental – </a:t>
            </a:r>
            <a:r>
              <a:rPr lang="de-DE" sz="1800" dirty="0" err="1"/>
              <a:t>Established</a:t>
            </a:r>
            <a:r>
              <a:rPr lang="de-DE" sz="1800" dirty="0"/>
              <a:t> Reference Model </a:t>
            </a:r>
            <a:r>
              <a:rPr lang="de-DE" sz="1800" dirty="0" err="1"/>
              <a:t>for</a:t>
            </a:r>
            <a:r>
              <a:rPr lang="de-DE" sz="1800" dirty="0"/>
              <a:t> Surface Marker Expression </a:t>
            </a:r>
            <a:r>
              <a:rPr lang="de-DE" sz="1800" dirty="0" err="1"/>
              <a:t>Densities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F239C9-DB3C-4FF9-8AE9-FB7997A9E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11" name="Inhaltsplatzhalter 11">
            <a:extLst>
              <a:ext uri="{FF2B5EF4-FFF2-40B4-BE49-F238E27FC236}">
                <a16:creationId xmlns:a16="http://schemas.microsoft.com/office/drawing/2014/main" id="{03EE9FD5-2286-4EF9-9440-6DEA13E7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896" y="2063066"/>
            <a:ext cx="6998940" cy="3696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98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7EB760-718C-48A5-BBED-67E63E4ED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17817A-DB6D-46DA-804A-82BC0C45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526_Biotinyl_IgG1_COOH.opju&#10;PE Folder: /200526_Biotinyl_IgG1_COOH/Folder1/&#10;Short Name: IgG-cooh">
            <a:extLst>
              <a:ext uri="{FF2B5EF4-FFF2-40B4-BE49-F238E27FC236}">
                <a16:creationId xmlns:a16="http://schemas.microsoft.com/office/drawing/2014/main" id="{10A2B066-0C07-46C3-9312-D0FBE417D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964710"/>
              </p:ext>
            </p:extLst>
          </p:nvPr>
        </p:nvGraphicFramePr>
        <p:xfrm>
          <a:off x="7871846" y="1029689"/>
          <a:ext cx="4302285" cy="338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0" name="Graph" r:id="rId4" imgW="3890160" imgH="3061440" progId="Origin95.Graph">
                  <p:embed/>
                </p:oleObj>
              </mc:Choice>
              <mc:Fallback>
                <p:oleObj name="Graph" r:id="rId4" imgW="3890160" imgH="3061440" progId="Origin95.Graph">
                  <p:embed/>
                  <p:pic>
                    <p:nvPicPr>
                      <p:cNvPr id="4" name="Objekt 3" descr="Project Path: C:\Users\Familie\Desktop\tmp\MAPlots\200526_Biotinyl_IgG1_COOH.opju&#10;PE Folder: /200526_Biotinyl_IgG1_COOH/Folder1/&#10;Short Name: IgG-cooh">
                        <a:extLst>
                          <a:ext uri="{FF2B5EF4-FFF2-40B4-BE49-F238E27FC236}">
                            <a16:creationId xmlns:a16="http://schemas.microsoft.com/office/drawing/2014/main" id="{10A2B066-0C07-46C3-9312-D0FBE417D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1846" y="1029689"/>
                        <a:ext cx="4302285" cy="3385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515_Biotinylation_Analysis_NH2.opju&#10;PE Folder: /200515_Biotinylation_Analysis_NH2/Biotinylation_Low/&#10;Short Name: mag-nh2">
            <a:extLst>
              <a:ext uri="{FF2B5EF4-FFF2-40B4-BE49-F238E27FC236}">
                <a16:creationId xmlns:a16="http://schemas.microsoft.com/office/drawing/2014/main" id="{22EBA86A-2EBD-44E6-B15E-2207AF8EA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89601"/>
              </p:ext>
            </p:extLst>
          </p:nvPr>
        </p:nvGraphicFramePr>
        <p:xfrm>
          <a:off x="4010921" y="1052736"/>
          <a:ext cx="4253649" cy="338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1" name="Graph" r:id="rId6" imgW="3930480" imgH="3129480" progId="Origin95.Graph">
                  <p:embed/>
                </p:oleObj>
              </mc:Choice>
              <mc:Fallback>
                <p:oleObj name="Graph" r:id="rId6" imgW="3930480" imgH="3129480" progId="Origin95.Graph">
                  <p:embed/>
                  <p:pic>
                    <p:nvPicPr>
                      <p:cNvPr id="6" name="Objekt 5" descr="Project Path: C:\Users\Familie\Desktop\tmp\MAPlots\200515_Biotinylation_Analysis_NH2.opju&#10;PE Folder: /200515_Biotinylation_Analysis_NH2/Biotinylation_Low/&#10;Short Name: mag-nh2">
                        <a:extLst>
                          <a:ext uri="{FF2B5EF4-FFF2-40B4-BE49-F238E27FC236}">
                            <a16:creationId xmlns:a16="http://schemas.microsoft.com/office/drawing/2014/main" id="{22EBA86A-2EBD-44E6-B15E-2207AF8EA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10921" y="1052736"/>
                        <a:ext cx="4253649" cy="3385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 descr="Project Path: C:\Users\Familie\Desktop\tmp\MAPlots\210202_Auswertung_Biotiny_LTS.opju&#10;PE Folder: /210202_Auswertung_Biotiny_LTS/Folder1/&#10;Short Name: stability">
            <a:extLst>
              <a:ext uri="{FF2B5EF4-FFF2-40B4-BE49-F238E27FC236}">
                <a16:creationId xmlns:a16="http://schemas.microsoft.com/office/drawing/2014/main" id="{4299436E-2332-4A8F-BCFF-5CF5DFB68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7824"/>
              </p:ext>
            </p:extLst>
          </p:nvPr>
        </p:nvGraphicFramePr>
        <p:xfrm>
          <a:off x="4661771" y="4278421"/>
          <a:ext cx="2868458" cy="2194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2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7" name="Objekt 6" descr="Project Path: C:\Users\Familie\Desktop\tmp\MAPlots\210202_Auswertung_Biotiny_LTS.opju&#10;PE Folder: /210202_Auswertung_Biotiny_LTS/Folder1/&#10;Short Name: stability">
                        <a:extLst>
                          <a:ext uri="{FF2B5EF4-FFF2-40B4-BE49-F238E27FC236}">
                            <a16:creationId xmlns:a16="http://schemas.microsoft.com/office/drawing/2014/main" id="{4299436E-2332-4A8F-BCFF-5CF5DFB68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1771" y="4278421"/>
                        <a:ext cx="2868458" cy="2194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 descr="Project Path: C:\Users\Familie\Desktop\tmp\AlleFACSPLots\200702_Biotinyl_COOH.opju&#10;PE Folder: /200702_Biotinyl_COOH/Folder1/&#10;Short Name: cooh">
            <a:extLst>
              <a:ext uri="{FF2B5EF4-FFF2-40B4-BE49-F238E27FC236}">
                <a16:creationId xmlns:a16="http://schemas.microsoft.com/office/drawing/2014/main" id="{C2BD3C91-F335-40CC-95C0-B68D39B69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908359"/>
              </p:ext>
            </p:extLst>
          </p:nvPr>
        </p:nvGraphicFramePr>
        <p:xfrm>
          <a:off x="-154754" y="1029689"/>
          <a:ext cx="4455785" cy="338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3" name="Graph" r:id="rId10" imgW="4078800" imgH="3098520" progId="Origin95.Graph">
                  <p:embed/>
                </p:oleObj>
              </mc:Choice>
              <mc:Fallback>
                <p:oleObj name="Graph" r:id="rId10" imgW="4078800" imgH="3098520" progId="Origin95.Graph">
                  <p:embed/>
                  <p:pic>
                    <p:nvPicPr>
                      <p:cNvPr id="8" name="Objekt 7" descr="Project Path: C:\Users\Familie\Desktop\tmp\AlleFACSPLots\200702_Biotinyl_COOH.opju&#10;PE Folder: /200702_Biotinyl_COOH/Folder1/&#10;Short Name: cooh">
                        <a:extLst>
                          <a:ext uri="{FF2B5EF4-FFF2-40B4-BE49-F238E27FC236}">
                            <a16:creationId xmlns:a16="http://schemas.microsoft.com/office/drawing/2014/main" id="{C2BD3C91-F335-40CC-95C0-B68D39B69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154754" y="1029689"/>
                        <a:ext cx="4455785" cy="3385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44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7EB760-718C-48A5-BBED-67E63E4ED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17817A-DB6D-46DA-804A-82BC0C45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526_Biotinyl_IgG1_COOH.opju&#10;PE Folder: /200526_Biotinyl_IgG1_COOH/Folder1/&#10;Short Name: IgG-cooh">
            <a:extLst>
              <a:ext uri="{FF2B5EF4-FFF2-40B4-BE49-F238E27FC236}">
                <a16:creationId xmlns:a16="http://schemas.microsoft.com/office/drawing/2014/main" id="{10A2B066-0C07-46C3-9312-D0FBE417D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69447"/>
              </p:ext>
            </p:extLst>
          </p:nvPr>
        </p:nvGraphicFramePr>
        <p:xfrm>
          <a:off x="7320135" y="19561"/>
          <a:ext cx="3201209" cy="251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6" name="Graph" r:id="rId4" imgW="3890160" imgH="3061440" progId="Origin95.Graph">
                  <p:embed/>
                </p:oleObj>
              </mc:Choice>
              <mc:Fallback>
                <p:oleObj name="Graph" r:id="rId4" imgW="3890160" imgH="3061440" progId="Origin95.Graph">
                  <p:embed/>
                  <p:pic>
                    <p:nvPicPr>
                      <p:cNvPr id="4" name="Objekt 3" descr="Project Path: C:\Users\Familie\Desktop\tmp\MAPlots\200526_Biotinyl_IgG1_COOH.opju&#10;PE Folder: /200526_Biotinyl_IgG1_COOH/Folder1/&#10;Short Name: IgG-cooh">
                        <a:extLst>
                          <a:ext uri="{FF2B5EF4-FFF2-40B4-BE49-F238E27FC236}">
                            <a16:creationId xmlns:a16="http://schemas.microsoft.com/office/drawing/2014/main" id="{10A2B066-0C07-46C3-9312-D0FBE417D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20135" y="19561"/>
                        <a:ext cx="3201209" cy="251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515_Biotinylation_Analysis_NH2.opju&#10;PE Folder: /200515_Biotinylation_Analysis_NH2/Biotinylation_Low/&#10;Short Name: mag-nh2">
            <a:extLst>
              <a:ext uri="{FF2B5EF4-FFF2-40B4-BE49-F238E27FC236}">
                <a16:creationId xmlns:a16="http://schemas.microsoft.com/office/drawing/2014/main" id="{22EBA86A-2EBD-44E6-B15E-2207AF8EA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379022"/>
              </p:ext>
            </p:extLst>
          </p:nvPr>
        </p:nvGraphicFramePr>
        <p:xfrm>
          <a:off x="3749036" y="19561"/>
          <a:ext cx="3165020" cy="251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7" name="Graph" r:id="rId6" imgW="3930480" imgH="3129480" progId="Origin95.Graph">
                  <p:embed/>
                </p:oleObj>
              </mc:Choice>
              <mc:Fallback>
                <p:oleObj name="Graph" r:id="rId6" imgW="3930480" imgH="3129480" progId="Origin95.Graph">
                  <p:embed/>
                  <p:pic>
                    <p:nvPicPr>
                      <p:cNvPr id="6" name="Objekt 5" descr="Project Path: C:\Users\Familie\Desktop\tmp\MAPlots\200515_Biotinylation_Analysis_NH2.opju&#10;PE Folder: /200515_Biotinylation_Analysis_NH2/Biotinylation_Low/&#10;Short Name: mag-nh2">
                        <a:extLst>
                          <a:ext uri="{FF2B5EF4-FFF2-40B4-BE49-F238E27FC236}">
                            <a16:creationId xmlns:a16="http://schemas.microsoft.com/office/drawing/2014/main" id="{22EBA86A-2EBD-44E6-B15E-2207AF8EA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49036" y="19561"/>
                        <a:ext cx="3165020" cy="251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 descr="Project Path: C:\Users\Familie\Desktop\tmp\MAPlots\210202_Auswertung_Biotiny_LTS.opju&#10;PE Folder: /210202_Auswertung_Biotiny_LTS/Folder1/&#10;Short Name: stability">
            <a:extLst>
              <a:ext uri="{FF2B5EF4-FFF2-40B4-BE49-F238E27FC236}">
                <a16:creationId xmlns:a16="http://schemas.microsoft.com/office/drawing/2014/main" id="{4299436E-2332-4A8F-BCFF-5CF5DFB68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212244"/>
              </p:ext>
            </p:extLst>
          </p:nvPr>
        </p:nvGraphicFramePr>
        <p:xfrm>
          <a:off x="2394301" y="2102918"/>
          <a:ext cx="5874489" cy="4495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8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7" name="Objekt 6" descr="Project Path: C:\Users\Familie\Desktop\tmp\MAPlots\210202_Auswertung_Biotiny_LTS.opju&#10;PE Folder: /210202_Auswertung_Biotiny_LTS/Folder1/&#10;Short Name: stability">
                        <a:extLst>
                          <a:ext uri="{FF2B5EF4-FFF2-40B4-BE49-F238E27FC236}">
                            <a16:creationId xmlns:a16="http://schemas.microsoft.com/office/drawing/2014/main" id="{4299436E-2332-4A8F-BCFF-5CF5DFB68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94301" y="2102918"/>
                        <a:ext cx="5874489" cy="4495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 descr="Project Path: C:\Users\Familie\Desktop\tmp\AlleFACSPLots\200702_Biotinyl_COOH.opju&#10;PE Folder: /200702_Biotinyl_COOH/Folder1/&#10;Short Name: cooh">
            <a:extLst>
              <a:ext uri="{FF2B5EF4-FFF2-40B4-BE49-F238E27FC236}">
                <a16:creationId xmlns:a16="http://schemas.microsoft.com/office/drawing/2014/main" id="{C2BD3C91-F335-40CC-95C0-B68D39B69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223344"/>
              </p:ext>
            </p:extLst>
          </p:nvPr>
        </p:nvGraphicFramePr>
        <p:xfrm>
          <a:off x="1" y="19561"/>
          <a:ext cx="3315424" cy="251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9" name="Graph" r:id="rId10" imgW="4078800" imgH="3098520" progId="Origin95.Graph">
                  <p:embed/>
                </p:oleObj>
              </mc:Choice>
              <mc:Fallback>
                <p:oleObj name="Graph" r:id="rId10" imgW="4078800" imgH="3098520" progId="Origin95.Graph">
                  <p:embed/>
                  <p:pic>
                    <p:nvPicPr>
                      <p:cNvPr id="8" name="Objekt 7" descr="Project Path: C:\Users\Familie\Desktop\tmp\AlleFACSPLots\200702_Biotinyl_COOH.opju&#10;PE Folder: /200702_Biotinyl_COOH/Folder1/&#10;Short Name: cooh">
                        <a:extLst>
                          <a:ext uri="{FF2B5EF4-FFF2-40B4-BE49-F238E27FC236}">
                            <a16:creationId xmlns:a16="http://schemas.microsoft.com/office/drawing/2014/main" id="{C2BD3C91-F335-40CC-95C0-B68D39B69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" y="19561"/>
                        <a:ext cx="3315424" cy="251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97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6164ED-1319-4DF8-8B43-55EA224360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122BC5-98E3-4909-98CB-9E105A5FDB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EE378E4-86BA-4CE6-B862-D0DCD18DCE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Concenctration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of </a:t>
            </a:r>
            <a:r>
              <a:rPr lang="de-DE" dirty="0" err="1"/>
              <a:t>magnetized</a:t>
            </a:r>
            <a:r>
              <a:rPr lang="de-DE" dirty="0"/>
              <a:t> </a:t>
            </a:r>
            <a:r>
              <a:rPr lang="de-DE" dirty="0" err="1"/>
              <a:t>polystyrene</a:t>
            </a:r>
            <a:r>
              <a:rPr lang="de-DE" dirty="0"/>
              <a:t> </a:t>
            </a:r>
            <a:r>
              <a:rPr lang="de-DE" dirty="0" err="1"/>
              <a:t>beads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OceanNano/&#10;Short Name: OceanVc">
            <a:extLst>
              <a:ext uri="{FF2B5EF4-FFF2-40B4-BE49-F238E27FC236}">
                <a16:creationId xmlns:a16="http://schemas.microsoft.com/office/drawing/2014/main" id="{6BD355F7-4ADB-426A-BE05-485FD13F63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694106"/>
              </p:ext>
            </p:extLst>
          </p:nvPr>
        </p:nvGraphicFramePr>
        <p:xfrm>
          <a:off x="5807968" y="1543211"/>
          <a:ext cx="6083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48" name="Graph" r:id="rId4" imgW="3813120" imgH="3223440" progId="Origin95.Graph">
                  <p:embed/>
                </p:oleObj>
              </mc:Choice>
              <mc:Fallback>
                <p:oleObj name="Graph" r:id="rId4" imgW="3813120" imgH="322344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201214/OceanNano/&#10;Short Name: OceanVc">
                        <a:extLst>
                          <a:ext uri="{FF2B5EF4-FFF2-40B4-BE49-F238E27FC236}">
                            <a16:creationId xmlns:a16="http://schemas.microsoft.com/office/drawing/2014/main" id="{6BD355F7-4ADB-426A-BE05-485FD13F6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7968" y="1543211"/>
                        <a:ext cx="6083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10216_MergeOfAllBiotinylation.opju&#10;PE Folder: /210216_MergeOfAllBiotinylation/201214/OceanNano/&#10;Short Name: OceanC1">
            <a:extLst>
              <a:ext uri="{FF2B5EF4-FFF2-40B4-BE49-F238E27FC236}">
                <a16:creationId xmlns:a16="http://schemas.microsoft.com/office/drawing/2014/main" id="{0DA32716-4F50-488D-AE14-B5A02F8A3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50076"/>
              </p:ext>
            </p:extLst>
          </p:nvPr>
        </p:nvGraphicFramePr>
        <p:xfrm>
          <a:off x="141073" y="1356094"/>
          <a:ext cx="6228949" cy="4766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49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kt 5" descr="Project Path: C:\Users\Familie\Desktop\tmp\MAPlots\210216_MergeOfAllBiotinylation.opju&#10;PE Folder: /210216_MergeOfAllBiotinylation/201214/OceanNano/&#10;Short Name: OceanC1">
                        <a:extLst>
                          <a:ext uri="{FF2B5EF4-FFF2-40B4-BE49-F238E27FC236}">
                            <a16:creationId xmlns:a16="http://schemas.microsoft.com/office/drawing/2014/main" id="{0DA32716-4F50-488D-AE14-B5A02F8A3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1073" y="1356094"/>
                        <a:ext cx="6228949" cy="4766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849E254-408C-4BFD-A8D6-DEA725794AA4}"/>
              </a:ext>
            </a:extLst>
          </p:cNvPr>
          <p:cNvSpPr txBox="1">
            <a:spLocks/>
          </p:cNvSpPr>
          <p:nvPr/>
        </p:nvSpPr>
        <p:spPr>
          <a:xfrm>
            <a:off x="425454" y="1296969"/>
            <a:ext cx="11345332" cy="44882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Symbol" pitchFamily="18" charset="2"/>
              <a:buNone/>
            </a:pPr>
            <a:r>
              <a:rPr lang="de-DE" sz="1800"/>
              <a:t>Experimental – Established Reference Model for Surface Marker Expression Densities</a:t>
            </a:r>
            <a:endParaRPr lang="de-DE" sz="1800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9AAA1851-DF47-46AD-9636-31DFAEEDF3A4}"/>
              </a:ext>
            </a:extLst>
          </p:cNvPr>
          <p:cNvSpPr txBox="1">
            <a:spLocks/>
          </p:cNvSpPr>
          <p:nvPr/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4267"/>
              </a:lnSpc>
              <a:spcBef>
                <a:spcPct val="0"/>
              </a:spcBef>
              <a:spcAft>
                <a:spcPct val="0"/>
              </a:spcAft>
              <a:defRPr lang="de-DE" sz="3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5247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de-DE" sz="1800" dirty="0"/>
              <a:t>Experimental – </a:t>
            </a:r>
            <a:r>
              <a:rPr lang="en-US" sz="1800" dirty="0"/>
              <a:t>Affinity-based Concentration Measurements in the Magnetic Flow Cytometer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11" name="Objekt 10" descr="Project Path: C:\Users\Familie\Desktop\tmp\MAPlots\Functionalization\Serpentine\200807_Serpentines.opju&#10;PE Folder: /200807_Serpentines/Folder1/&#10;Short Name: BeadDensitySubstrate">
            <a:extLst>
              <a:ext uri="{FF2B5EF4-FFF2-40B4-BE49-F238E27FC236}">
                <a16:creationId xmlns:a16="http://schemas.microsoft.com/office/drawing/2014/main" id="{A641BBE2-8F53-4D36-B323-19A259074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273700"/>
              </p:ext>
            </p:extLst>
          </p:nvPr>
        </p:nvGraphicFramePr>
        <p:xfrm>
          <a:off x="6672064" y="1814584"/>
          <a:ext cx="6178290" cy="4727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52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Functionalization\Serpentine\200807_Serpentines.opju&#10;PE Folder: /200807_Serpentines/Folder1/&#10;Short Name: BeadDensitySubstrate">
                        <a:extLst>
                          <a:ext uri="{FF2B5EF4-FFF2-40B4-BE49-F238E27FC236}">
                            <a16:creationId xmlns:a16="http://schemas.microsoft.com/office/drawing/2014/main" id="{62032E36-FEE9-4C14-9D0A-31796E1709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2064" y="1814584"/>
                        <a:ext cx="6178290" cy="4727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 descr="Ein Bild, das Text, Regen, Natur enthält.&#10;&#10;Automatisch generierte Beschreibung">
            <a:extLst>
              <a:ext uri="{FF2B5EF4-FFF2-40B4-BE49-F238E27FC236}">
                <a16:creationId xmlns:a16="http://schemas.microsoft.com/office/drawing/2014/main" id="{674418B4-1313-4DA6-8166-51F11638A3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61"/>
          <a:stretch/>
        </p:blipFill>
        <p:spPr>
          <a:xfrm>
            <a:off x="103893" y="2248497"/>
            <a:ext cx="3390300" cy="385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 descr="Ein Bild, das Text, Natur, Regen, schwarz enthält.&#10;&#10;Automatisch generierte Beschreibung">
            <a:extLst>
              <a:ext uri="{FF2B5EF4-FFF2-40B4-BE49-F238E27FC236}">
                <a16:creationId xmlns:a16="http://schemas.microsoft.com/office/drawing/2014/main" id="{5C9409B2-7CFF-4818-87AE-85313CA850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44"/>
          <a:stretch/>
        </p:blipFill>
        <p:spPr>
          <a:xfrm>
            <a:off x="3494193" y="2248497"/>
            <a:ext cx="3390311" cy="385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4267F1F-DC93-46DD-A9F8-411117E35883}"/>
              </a:ext>
            </a:extLst>
          </p:cNvPr>
          <p:cNvSpPr txBox="1"/>
          <p:nvPr/>
        </p:nvSpPr>
        <p:spPr>
          <a:xfrm>
            <a:off x="103894" y="6108189"/>
            <a:ext cx="3390300" cy="289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b="1" dirty="0" err="1">
                <a:latin typeface="+mn-lt"/>
              </a:rPr>
              <a:t>Biotinylated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Beads</a:t>
            </a:r>
            <a:endParaRPr lang="en-US" b="1" dirty="0" err="1">
              <a:latin typeface="+mn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1D94A17-6F05-4251-B94C-900F3358A63D}"/>
              </a:ext>
            </a:extLst>
          </p:cNvPr>
          <p:cNvSpPr txBox="1"/>
          <p:nvPr/>
        </p:nvSpPr>
        <p:spPr>
          <a:xfrm>
            <a:off x="3494192" y="6092316"/>
            <a:ext cx="3390300" cy="289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b="1" dirty="0">
                <a:latin typeface="+mn-lt"/>
              </a:rPr>
              <a:t>Plain </a:t>
            </a:r>
            <a:r>
              <a:rPr lang="de-DE" b="1" dirty="0" err="1">
                <a:latin typeface="+mn-lt"/>
              </a:rPr>
              <a:t>Beads</a:t>
            </a:r>
            <a:endParaRPr lang="en-US" b="1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99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7305B73-855C-4127-89E0-0E6A12170D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6969"/>
            <a:ext cx="11345332" cy="619863"/>
          </a:xfrm>
        </p:spPr>
        <p:txBody>
          <a:bodyPr/>
          <a:lstStyle/>
          <a:p>
            <a:r>
              <a:rPr lang="de-DE" dirty="0"/>
              <a:t>Experimental – </a:t>
            </a:r>
            <a:r>
              <a:rPr lang="en-US" dirty="0"/>
              <a:t>Affinity-based Concentration Measurements in the </a:t>
            </a:r>
          </a:p>
          <a:p>
            <a:r>
              <a:rPr lang="en-US" dirty="0"/>
              <a:t>Magnetic Flow Cytometer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DBDCA20-93DA-41F6-BCD9-8BEEDF8AC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B61145-B53A-4549-88EA-C718B52605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A148F44-F231-4691-AA6E-30D5441B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Functionalization\Serpentine\200807_Serpentines.opju&#10;PE Folder: /200807_Serpentines/Folder1/&#10;Short Name: SerpentinesDensityCount">
            <a:extLst>
              <a:ext uri="{FF2B5EF4-FFF2-40B4-BE49-F238E27FC236}">
                <a16:creationId xmlns:a16="http://schemas.microsoft.com/office/drawing/2014/main" id="{C182C7ED-6E06-43EF-BF73-5FA3E01A0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977352"/>
              </p:ext>
            </p:extLst>
          </p:nvPr>
        </p:nvGraphicFramePr>
        <p:xfrm>
          <a:off x="971169" y="1869535"/>
          <a:ext cx="5912118" cy="4523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54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Functionalization\Serpentine\200807_Serpentines.opju&#10;PE Folder: /200807_Serpentines/Folder1/&#10;Short Name: SerpentinesDensityCount">
                        <a:extLst>
                          <a:ext uri="{FF2B5EF4-FFF2-40B4-BE49-F238E27FC236}">
                            <a16:creationId xmlns:a16="http://schemas.microsoft.com/office/drawing/2014/main" id="{C182C7ED-6E06-43EF-BF73-5FA3E01A0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169" y="1869535"/>
                        <a:ext cx="5912118" cy="4523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Functionalization\200903_ProfileAnalysis.opju&#10;PE Folder: /200903_ProfileAnalysis/Folder1/&#10;Short Name: NeutravidinTitration">
            <a:extLst>
              <a:ext uri="{FF2B5EF4-FFF2-40B4-BE49-F238E27FC236}">
                <a16:creationId xmlns:a16="http://schemas.microsoft.com/office/drawing/2014/main" id="{D45E510E-6E31-4095-A468-0AF678CFC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822330"/>
              </p:ext>
            </p:extLst>
          </p:nvPr>
        </p:nvGraphicFramePr>
        <p:xfrm>
          <a:off x="6871303" y="3080270"/>
          <a:ext cx="4911469" cy="3758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55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kt 5" descr="Project Path: C:\Users\Familie\Desktop\tmp\MAPlots\Functionalization\200903_ProfileAnalysis.opju&#10;PE Folder: /200903_ProfileAnalysis/Folder1/&#10;Short Name: NeutravidinTitration">
                        <a:extLst>
                          <a:ext uri="{FF2B5EF4-FFF2-40B4-BE49-F238E27FC236}">
                            <a16:creationId xmlns:a16="http://schemas.microsoft.com/office/drawing/2014/main" id="{D45E510E-6E31-4095-A468-0AF678CFC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1303" y="3080270"/>
                        <a:ext cx="4911469" cy="3758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descr="Ein Bild, das grün, Nachthimmel enthält.&#10;&#10;Automatisch generierte Beschreibung">
            <a:extLst>
              <a:ext uri="{FF2B5EF4-FFF2-40B4-BE49-F238E27FC236}">
                <a16:creationId xmlns:a16="http://schemas.microsoft.com/office/drawing/2014/main" id="{0DB6629D-ABEF-4A58-A306-E1E82FD155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788" r="3945"/>
          <a:stretch/>
        </p:blipFill>
        <p:spPr>
          <a:xfrm rot="5400000">
            <a:off x="8100234" y="700448"/>
            <a:ext cx="2453605" cy="28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7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8F37D198-10C3-42B9-931D-6B0374A926F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5455" y="2106501"/>
            <a:ext cx="3934580" cy="4001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Magnetic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rolling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 of a </a:t>
            </a:r>
            <a:r>
              <a:rPr lang="en-US" dirty="0"/>
              <a:t>microchannel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Biofunctionalized</a:t>
            </a:r>
            <a:r>
              <a:rPr lang="de-DE" dirty="0"/>
              <a:t>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Force-Equilibrium: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en-US" dirty="0"/>
              <a:t>Hydrodynamics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Volume Forces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Electro-</a:t>
            </a:r>
            <a:r>
              <a:rPr lang="de-DE" dirty="0" err="1"/>
              <a:t>Magnetism</a:t>
            </a:r>
            <a:endParaRPr lang="de-DE" dirty="0"/>
          </a:p>
          <a:p>
            <a:pPr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lvl="1" indent="0">
              <a:buNone/>
            </a:pPr>
            <a:r>
              <a:rPr lang="de-DE" dirty="0">
                <a:sym typeface="Wingdings" panose="05000000000000000000" pitchFamily="2" charset="2"/>
              </a:rPr>
              <a:t> Change in Velocity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Adhesion</a:t>
            </a:r>
            <a:endParaRPr lang="de-DE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Immuno-Affinity Measurements in the Magnetic Flow Cytometer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54FC328-693D-4DEF-BB91-CC56EC37AF9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367808" y="2115760"/>
            <a:ext cx="7409309" cy="435755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</p:spTree>
    <p:extLst>
      <p:ext uri="{BB962C8B-B14F-4D97-AF65-F5344CB8AC3E}">
        <p14:creationId xmlns:p14="http://schemas.microsoft.com/office/powerpoint/2010/main" val="189273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784A6D-F007-4D03-B9BF-74A281F7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389365"/>
            <a:ext cx="11345332" cy="54715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single_2_40ulmin_2.1_chan00">
            <a:hlinkClick r:id="" action="ppaction://media"/>
            <a:extLst>
              <a:ext uri="{FF2B5EF4-FFF2-40B4-BE49-F238E27FC236}">
                <a16:creationId xmlns:a16="http://schemas.microsoft.com/office/drawing/2014/main" id="{64DBD33B-B473-4934-AAED-C769EB39D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2999" y="948281"/>
            <a:ext cx="5171665" cy="517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ingle_5_40ulmin_1_chan00">
            <a:hlinkClick r:id="" action="ppaction://media"/>
            <a:extLst>
              <a:ext uri="{FF2B5EF4-FFF2-40B4-BE49-F238E27FC236}">
                <a16:creationId xmlns:a16="http://schemas.microsoft.com/office/drawing/2014/main" id="{E2F26E84-46C3-4084-AB11-4B803577DA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1262" y="912166"/>
            <a:ext cx="5171666" cy="51716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7294DF-CBF5-4083-BF4A-537F49B5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28BB82-B6E5-47E3-B2D1-BE265F258FB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B9F3EC9-254C-4AC1-BF12-818C1E3BE6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10800" y="6108190"/>
            <a:ext cx="3992591" cy="365124"/>
          </a:xfrm>
        </p:spPr>
        <p:txBody>
          <a:bodyPr/>
          <a:lstStyle/>
          <a:p>
            <a:pPr algn="ctr"/>
            <a:r>
              <a:rPr lang="de-DE" sz="1800" b="1" dirty="0"/>
              <a:t>Plain </a:t>
            </a:r>
            <a:r>
              <a:rPr lang="de-DE" sz="1800" b="1" dirty="0" err="1"/>
              <a:t>Particles</a:t>
            </a:r>
            <a:endParaRPr lang="en-US" sz="1800" b="1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53B775A-26E5-475F-83B0-D256DA3D72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72536" y="6108190"/>
            <a:ext cx="3992591" cy="365124"/>
          </a:xfrm>
        </p:spPr>
        <p:txBody>
          <a:bodyPr/>
          <a:lstStyle/>
          <a:p>
            <a:pPr algn="ctr"/>
            <a:r>
              <a:rPr lang="de-DE" sz="1800" b="1" dirty="0" err="1"/>
              <a:t>Biotinylated</a:t>
            </a:r>
            <a:r>
              <a:rPr lang="de-DE" sz="1800" b="1" dirty="0"/>
              <a:t> </a:t>
            </a:r>
            <a:r>
              <a:rPr lang="de-DE" sz="1800" b="1" dirty="0" err="1"/>
              <a:t>Particles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996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4F547C-9680-4555-9B68-299B6FF0A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1E213A-635D-4698-B221-DD649366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&#10;Short Name: BiotinylTimeAll">
            <a:extLst>
              <a:ext uri="{FF2B5EF4-FFF2-40B4-BE49-F238E27FC236}">
                <a16:creationId xmlns:a16="http://schemas.microsoft.com/office/drawing/2014/main" id="{70DED68F-B7E3-4E70-A57E-86DFAAAB1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455744"/>
              </p:ext>
            </p:extLst>
          </p:nvPr>
        </p:nvGraphicFramePr>
        <p:xfrm>
          <a:off x="6096000" y="1600430"/>
          <a:ext cx="6505955" cy="4978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99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00430"/>
                        <a:ext cx="6505955" cy="4978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8">
            <a:extLst>
              <a:ext uri="{FF2B5EF4-FFF2-40B4-BE49-F238E27FC236}">
                <a16:creationId xmlns:a16="http://schemas.microsoft.com/office/drawing/2014/main" id="{25D5BE22-71A8-4C22-A8DD-D50F2FA3B168}"/>
              </a:ext>
            </a:extLst>
          </p:cNvPr>
          <p:cNvSpPr txBox="1">
            <a:spLocks/>
          </p:cNvSpPr>
          <p:nvPr/>
        </p:nvSpPr>
        <p:spPr>
          <a:xfrm>
            <a:off x="425454" y="1296969"/>
            <a:ext cx="11345332" cy="44882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Symbol" pitchFamily="18" charset="2"/>
              <a:buNone/>
            </a:pPr>
            <a:r>
              <a:rPr lang="de-DE" sz="1800"/>
              <a:t>Experimental – </a:t>
            </a:r>
            <a:r>
              <a:rPr lang="en-US" sz="1800"/>
              <a:t>Affinity-based Concentration Measurements in the Magnetic Flow Cytometer</a:t>
            </a:r>
            <a:endParaRPr lang="en-US" sz="18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556F18E-0A0D-4F69-837E-DF53030FB130}"/>
              </a:ext>
            </a:extLst>
          </p:cNvPr>
          <p:cNvSpPr txBox="1">
            <a:spLocks/>
          </p:cNvSpPr>
          <p:nvPr/>
        </p:nvSpPr>
        <p:spPr>
          <a:xfrm>
            <a:off x="425454" y="384686"/>
            <a:ext cx="11345332" cy="5471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3333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/>
              <a:t>Results</a:t>
            </a:r>
            <a:endParaRPr lang="en-US" dirty="0"/>
          </a:p>
        </p:txBody>
      </p:sp>
      <p:graphicFrame>
        <p:nvGraphicFramePr>
          <p:cNvPr id="8" name="Objekt 7" descr="Project Path: C:\Users\Familie\Desktop\tmp\MAPlots\210216_MergeOfAllBiotinylation.opju&#10;PE Folder: /210216_MergeOfAllBiotinylation/&#10;Short Name: BiotinylCountAll">
            <a:extLst>
              <a:ext uri="{FF2B5EF4-FFF2-40B4-BE49-F238E27FC236}">
                <a16:creationId xmlns:a16="http://schemas.microsoft.com/office/drawing/2014/main" id="{EEEA2578-C59D-4FE2-9A39-0206AE6DF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284169"/>
              </p:ext>
            </p:extLst>
          </p:nvPr>
        </p:nvGraphicFramePr>
        <p:xfrm>
          <a:off x="227214" y="1560420"/>
          <a:ext cx="6505955" cy="4978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00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&#10;Short Name: BiotinylCountAll">
                        <a:extLst>
                          <a:ext uri="{FF2B5EF4-FFF2-40B4-BE49-F238E27FC236}">
                            <a16:creationId xmlns:a16="http://schemas.microsoft.com/office/drawing/2014/main" id="{AE326A5E-B70B-4547-9849-64525F6697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214" y="1560420"/>
                        <a:ext cx="6505955" cy="4978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70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428CD5D-F1BF-43AB-937B-47C034849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342900">
              <a:buFont typeface="+mj-lt"/>
              <a:buAutoNum type="arabicPeriod"/>
            </a:pPr>
            <a:r>
              <a:rPr lang="en-US" dirty="0"/>
              <a:t>Established </a:t>
            </a:r>
            <a:r>
              <a:rPr lang="en-US" b="1" dirty="0"/>
              <a:t>hydrodynamic</a:t>
            </a:r>
            <a:r>
              <a:rPr lang="en-US" dirty="0"/>
              <a:t> and </a:t>
            </a:r>
            <a:r>
              <a:rPr lang="en-US" b="1" dirty="0"/>
              <a:t>magnetic simulations </a:t>
            </a:r>
            <a:r>
              <a:rPr lang="en-US" dirty="0"/>
              <a:t>for physical phenomena of rolling cells </a:t>
            </a:r>
          </a:p>
          <a:p>
            <a:pPr marL="533400" indent="-342900">
              <a:buFont typeface="+mj-lt"/>
              <a:buAutoNum type="arabicPeriod"/>
            </a:pPr>
            <a:endParaRPr lang="en-US" dirty="0"/>
          </a:p>
          <a:p>
            <a:pPr marL="533400" indent="-342900">
              <a:buFont typeface="+mj-lt"/>
              <a:buAutoNum type="arabicPeriod"/>
            </a:pPr>
            <a:r>
              <a:rPr lang="en-US" dirty="0"/>
              <a:t>Benchmarked </a:t>
            </a:r>
            <a:r>
              <a:rPr lang="en-US" b="1" dirty="0"/>
              <a:t>absolute</a:t>
            </a:r>
            <a:r>
              <a:rPr lang="en-US" dirty="0"/>
              <a:t> and </a:t>
            </a:r>
            <a:r>
              <a:rPr lang="en-US" b="1" dirty="0"/>
              <a:t>differential concentration measurements</a:t>
            </a:r>
            <a:r>
              <a:rPr lang="en-US" dirty="0"/>
              <a:t> for the magnetic flow cytometer</a:t>
            </a:r>
          </a:p>
          <a:p>
            <a:pPr marL="533400" indent="-342900">
              <a:buFont typeface="+mj-lt"/>
              <a:buAutoNum type="arabicPeriod"/>
            </a:pPr>
            <a:endParaRPr lang="en-US" dirty="0"/>
          </a:p>
          <a:p>
            <a:pPr marL="533400" indent="-342900">
              <a:buFont typeface="+mj-lt"/>
              <a:buAutoNum type="arabicPeriod"/>
            </a:pPr>
            <a:r>
              <a:rPr lang="en-US" dirty="0"/>
              <a:t>Developed a </a:t>
            </a:r>
            <a:r>
              <a:rPr lang="en-US" b="1" dirty="0"/>
              <a:t>reference system </a:t>
            </a:r>
            <a:r>
              <a:rPr lang="en-US" dirty="0"/>
              <a:t>for the variation of the surface receptor density</a:t>
            </a:r>
          </a:p>
          <a:p>
            <a:pPr marL="533400" indent="-342900">
              <a:buFont typeface="+mj-lt"/>
              <a:buAutoNum type="arabicPeriod"/>
            </a:pPr>
            <a:endParaRPr lang="en-US" dirty="0"/>
          </a:p>
          <a:p>
            <a:pPr marL="533400" indent="-342900">
              <a:buFont typeface="+mj-lt"/>
              <a:buAutoNum type="arabicPeriod"/>
            </a:pPr>
            <a:r>
              <a:rPr lang="en-US" dirty="0"/>
              <a:t>Demonstrated </a:t>
            </a:r>
            <a:r>
              <a:rPr lang="en-US" b="1" dirty="0"/>
              <a:t>an affinity-dependent assay </a:t>
            </a:r>
            <a:r>
              <a:rPr lang="en-US" dirty="0"/>
              <a:t>in the magnetic flow cytometer </a:t>
            </a:r>
          </a:p>
          <a:p>
            <a:pPr marL="5334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84F2E4-7F58-4DBC-A088-C9726F375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Outcomes of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89A0BC-22F0-45F3-B838-76495C65C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4A9EBA-FC08-4116-9916-DDDF2A31C1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414193C-FC87-4FC4-8AB0-437A1C002D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F7E94DE-D600-448A-B805-894F891C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3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erson, darstellend, Gruppe, Personen enthält.&#10;&#10;Automatisch generierte Beschreibung">
            <a:extLst>
              <a:ext uri="{FF2B5EF4-FFF2-40B4-BE49-F238E27FC236}">
                <a16:creationId xmlns:a16="http://schemas.microsoft.com/office/drawing/2014/main" id="{9E30FAA8-72C3-4572-91E9-8945E093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436" y="2132856"/>
            <a:ext cx="6585128" cy="390597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E422BD2-4B9E-46F5-8C6D-96539AA1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1484784"/>
            <a:ext cx="11345332" cy="506998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LBE!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105ED-6AA6-4BF4-80BA-FA8A14374F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BFE7884-2734-49F9-B937-8B1168B1191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9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B5AB997-2EE9-4E25-946A-ADC8F6FC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54" y="1521382"/>
            <a:ext cx="11345332" cy="33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D09529-58DE-4952-AF9F-ACBA0EEA8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6969"/>
            <a:ext cx="11345332" cy="44882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B628C9-BAC3-4BF5-A0DC-309A8C16C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CAF815-B0FC-4A26-8CAD-5592D86E69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6E15921-2AB4-411D-AEA5-26BA66F87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454" y="6108190"/>
            <a:ext cx="11343890" cy="36512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55E58CB4-AB12-4F31-9E85-1527C98D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Magnetic</a:t>
            </a:r>
            <a:r>
              <a:rPr lang="de-DE" dirty="0"/>
              <a:t> Field </a:t>
            </a:r>
            <a:r>
              <a:rPr lang="de-DE" dirty="0" err="1"/>
              <a:t>Computations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A3347B-FE57-43FF-AF3C-327B7D51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4" y="4811487"/>
            <a:ext cx="11345332" cy="12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52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B566519-8F1C-47AE-9578-31841383E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0A2F9F-5793-4E55-B7E9-08E51593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F38F772-EFF5-4ED2-9763-AB8361B906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6138" y="425450"/>
            <a:ext cx="11345862" cy="506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Error Sources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827_Losses_Syringe_Tubing.opju&#10;PE Folder: /200827_Losses_Syringe_Tubing/Folder1/&#10;Short Name: Losses-Syringe-Tubing">
            <a:extLst>
              <a:ext uri="{FF2B5EF4-FFF2-40B4-BE49-F238E27FC236}">
                <a16:creationId xmlns:a16="http://schemas.microsoft.com/office/drawing/2014/main" id="{A871CCBD-C648-46BF-A0B5-226EE30B3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336105"/>
              </p:ext>
            </p:extLst>
          </p:nvPr>
        </p:nvGraphicFramePr>
        <p:xfrm>
          <a:off x="72080" y="1148230"/>
          <a:ext cx="5862657" cy="4561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4" name="Graph" r:id="rId3" imgW="3662280" imgH="2849760" progId="Origin95.Graph">
                  <p:embed/>
                </p:oleObj>
              </mc:Choice>
              <mc:Fallback>
                <p:oleObj name="Graph" r:id="rId3" imgW="3662280" imgH="28497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80" y="1148230"/>
                        <a:ext cx="5862657" cy="4561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 descr="Project Path: C:\Users\Familie\Desktop\tmp\MAPlots\200618_Analysis_Concentration.opju&#10;PE Folder: /200618_Analysis_Concentration/Folder1/&#10;Short Name: ConcentrationVelocity">
            <a:extLst>
              <a:ext uri="{FF2B5EF4-FFF2-40B4-BE49-F238E27FC236}">
                <a16:creationId xmlns:a16="http://schemas.microsoft.com/office/drawing/2014/main" id="{5F7156B9-734F-4534-B2BE-9A61300DA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553510"/>
              </p:ext>
            </p:extLst>
          </p:nvPr>
        </p:nvGraphicFramePr>
        <p:xfrm>
          <a:off x="6158544" y="955693"/>
          <a:ext cx="5961376" cy="4561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5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200618_Analysis_Concentration.opju&#10;PE Folder: /200618_Analysis_Concentration/Folder1/&#10;Short Name: ConcentrationVelocity">
                        <a:extLst>
                          <a:ext uri="{FF2B5EF4-FFF2-40B4-BE49-F238E27FC236}">
                            <a16:creationId xmlns:a16="http://schemas.microsoft.com/office/drawing/2014/main" id="{7CCCA229-657B-4E96-8974-8BBA7FA0B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8544" y="955693"/>
                        <a:ext cx="5961376" cy="4561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 descr="Project Path: C:\Users\Familie\Desktop\tmp\MAPlots\200618_Analysis_Concentration.opju&#10;PE Folder: /200618_Analysis_Concentration/Folder1/&#10;Short Name: ErrorReal">
            <a:extLst>
              <a:ext uri="{FF2B5EF4-FFF2-40B4-BE49-F238E27FC236}">
                <a16:creationId xmlns:a16="http://schemas.microsoft.com/office/drawing/2014/main" id="{68058D74-9E85-4681-9125-C04C6A5A8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859938"/>
              </p:ext>
            </p:extLst>
          </p:nvPr>
        </p:nvGraphicFramePr>
        <p:xfrm>
          <a:off x="9146028" y="2184886"/>
          <a:ext cx="2132012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6" name="Graph" r:id="rId7" imgW="3960000" imgH="3507480" progId="Origin95.Graph">
                  <p:embed/>
                </p:oleObj>
              </mc:Choice>
              <mc:Fallback>
                <p:oleObj name="Graph" r:id="rId7" imgW="3960000" imgH="3507480" progId="Origin95.Graph">
                  <p:embed/>
                  <p:pic>
                    <p:nvPicPr>
                      <p:cNvPr id="7" name="Objekt 6" descr="Project Path: C:\Users\Familie\Desktop\tmp\MAPlots\200618_Analysis_Concentration.opju&#10;PE Folder: /200618_Analysis_Concentration/Folder1/&#10;Short Name: ErrorReal">
                        <a:extLst>
                          <a:ext uri="{FF2B5EF4-FFF2-40B4-BE49-F238E27FC236}">
                            <a16:creationId xmlns:a16="http://schemas.microsoft.com/office/drawing/2014/main" id="{42063ECE-8DD9-4942-9275-5E4C68D1AD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6028" y="2184886"/>
                        <a:ext cx="2132012" cy="188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6CD6CF5A-7EA2-4234-B1C2-A5AB2295F80A}"/>
              </a:ext>
            </a:extLst>
          </p:cNvPr>
          <p:cNvSpPr txBox="1"/>
          <p:nvPr/>
        </p:nvSpPr>
        <p:spPr>
          <a:xfrm>
            <a:off x="623392" y="5949280"/>
            <a:ext cx="5311345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400" b="1" dirty="0">
                <a:latin typeface="+mn-lt"/>
              </a:rPr>
              <a:t>Losses in Interconnections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3B9633-12EE-4011-B291-9E1BA1126C88}"/>
              </a:ext>
            </a:extLst>
          </p:cNvPr>
          <p:cNvSpPr txBox="1"/>
          <p:nvPr/>
        </p:nvSpPr>
        <p:spPr>
          <a:xfrm>
            <a:off x="5934737" y="5733256"/>
            <a:ext cx="6122639" cy="806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400" b="1" dirty="0">
                <a:latin typeface="+mn-lt"/>
              </a:rPr>
              <a:t>Systematic Error in Velocity Measurements at High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80818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19430AA-8818-4621-A062-3354F60B0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72816"/>
            <a:ext cx="5013940" cy="21803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Magnetically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of </a:t>
            </a:r>
            <a:r>
              <a:rPr lang="de-DE" dirty="0" err="1"/>
              <a:t>biotinlyated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attributed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saltatory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after </a:t>
            </a:r>
            <a:r>
              <a:rPr lang="de-DE" dirty="0" err="1"/>
              <a:t>adhesion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(</a:t>
            </a:r>
            <a:r>
              <a:rPr lang="de-DE" b="1" dirty="0"/>
              <a:t>B,C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adhesion</a:t>
            </a:r>
            <a:r>
              <a:rPr lang="de-DE" dirty="0"/>
              <a:t>, a </a:t>
            </a:r>
            <a:r>
              <a:rPr lang="de-DE" dirty="0" err="1"/>
              <a:t>wake</a:t>
            </a:r>
            <a:r>
              <a:rPr lang="de-DE" dirty="0"/>
              <a:t>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causes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back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186B277-45E4-4BED-9EE2-B15ECEA67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5341E6-0507-48AD-A6E6-4768E2A595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2" y="6473314"/>
            <a:ext cx="10217621" cy="365125"/>
          </a:xfrm>
        </p:spPr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E52810F-615D-4872-8810-7DA62104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Affinity-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Velocity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&#10;Short Name: Capture_Velocity">
            <a:extLst>
              <a:ext uri="{FF2B5EF4-FFF2-40B4-BE49-F238E27FC236}">
                <a16:creationId xmlns:a16="http://schemas.microsoft.com/office/drawing/2014/main" id="{60C97769-FD65-43C8-96EB-A126F23EB6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428856"/>
              </p:ext>
            </p:extLst>
          </p:nvPr>
        </p:nvGraphicFramePr>
        <p:xfrm>
          <a:off x="5448894" y="1147003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8894" y="1147003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2A9ED4C4-6073-4223-8C82-1715FD157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3" y="3953172"/>
            <a:ext cx="5034011" cy="20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23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D641D5F-7DFC-44FD-BEDC-A4976B9CF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6025" y="3029339"/>
            <a:ext cx="4158378" cy="448827"/>
          </a:xfrm>
        </p:spPr>
        <p:txBody>
          <a:bodyPr/>
          <a:lstStyle/>
          <a:p>
            <a:r>
              <a:rPr lang="en-US" sz="2800" b="1" dirty="0"/>
              <a:t>Errors in Affinity-Based Measurements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F2EEBB9-DEE8-4013-A72A-059F474E53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A16F6C-42B4-46D1-8577-CD32E29BE0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EAB69F9-DB5E-49F2-99F4-ED081A3989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57D8CA-3241-4274-BECB-00686C07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of </a:t>
            </a:r>
            <a:r>
              <a:rPr lang="de-DE" dirty="0" err="1"/>
              <a:t>Empirically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&#10;Short Name: BiotinylWrongCorrection">
            <a:extLst>
              <a:ext uri="{FF2B5EF4-FFF2-40B4-BE49-F238E27FC236}">
                <a16:creationId xmlns:a16="http://schemas.microsoft.com/office/drawing/2014/main" id="{14E1BE44-3577-4175-8D3D-B274ACC2B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917616"/>
              </p:ext>
            </p:extLst>
          </p:nvPr>
        </p:nvGraphicFramePr>
        <p:xfrm>
          <a:off x="5087888" y="685800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7888" y="685800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58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B5F9D9-DB87-4F81-B01B-79567031C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296970"/>
            <a:ext cx="4878458" cy="48112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Inital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100 µl: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magnetophoretic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</a:p>
          <a:p>
            <a:pPr marL="520695" lvl="1" indent="-285750">
              <a:buFont typeface="Wingdings" panose="05000000000000000000" pitchFamily="2" charset="2"/>
              <a:buChar char="è"/>
            </a:pPr>
            <a:r>
              <a:rPr lang="de-DE" dirty="0" err="1">
                <a:sym typeface="Wingdings" panose="05000000000000000000" pitchFamily="2" charset="2"/>
              </a:rPr>
              <a:t>Steep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rise</a:t>
            </a:r>
            <a:endParaRPr lang="en-US" dirty="0">
              <a:sym typeface="Wingdings" panose="05000000000000000000" pitchFamily="2" charset="2"/>
            </a:endParaRPr>
          </a:p>
          <a:p>
            <a:pPr marL="520695" lvl="1" indent="-285750">
              <a:buFont typeface="Wingdings" panose="05000000000000000000" pitchFamily="2" charset="2"/>
              <a:buChar char="è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After 700µl: 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Surface is saturated with biotinylated beads</a:t>
            </a:r>
          </a:p>
          <a:p>
            <a:pPr marL="520695" lvl="1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Burst-Like Measurement of beads</a:t>
            </a:r>
          </a:p>
          <a:p>
            <a:pPr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800µl: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Empty Syringe and Sedimentation Effects play a role</a:t>
            </a:r>
          </a:p>
          <a:p>
            <a:pPr marL="234945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 Less beads than expected are measured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E138717-5ACE-4B66-8EAC-F9EE59FF1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9542E6-9673-4D36-95C6-A7369A2C64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F98D5FF-C60B-457C-9ADA-37ED58D5CB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124F13-3E2F-4E06-869A-D994C302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647210" cy="506998"/>
          </a:xfrm>
        </p:spPr>
        <p:txBody>
          <a:bodyPr/>
          <a:lstStyle/>
          <a:p>
            <a:r>
              <a:rPr lang="de-DE" dirty="0"/>
              <a:t>Error Sources Affinity-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Concentration</a:t>
            </a:r>
            <a:r>
              <a:rPr lang="de-DE" dirty="0"/>
              <a:t> Measurement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&#10;Short Name: BiotinylTime">
            <a:extLst>
              <a:ext uri="{FF2B5EF4-FFF2-40B4-BE49-F238E27FC236}">
                <a16:creationId xmlns:a16="http://schemas.microsoft.com/office/drawing/2014/main" id="{75D27AC2-B641-4472-BECC-6B3872D51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275246"/>
              </p:ext>
            </p:extLst>
          </p:nvPr>
        </p:nvGraphicFramePr>
        <p:xfrm>
          <a:off x="5303912" y="635767"/>
          <a:ext cx="7725679" cy="5911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912" y="635767"/>
                        <a:ext cx="7725679" cy="5911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664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DC0D578-4623-4225-8FF5-8027A50CAE4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0016762-CB89-4D6E-A53E-EF2C124116A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67A1696-5289-4BD1-AC8E-DAE2022C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Hysteresis </a:t>
            </a:r>
            <a:r>
              <a:rPr lang="de-DE" dirty="0" err="1"/>
              <a:t>Calibration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Sensor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0D7C3D1-0C35-4CCB-B980-318AB1491B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D6A692-C1E8-46BE-A62E-AE85CB724E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EBD3CAC-FDCF-41E1-9CDD-4D04F165C8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722_StackedPCB_Hystereses.opju&#10;PE Folder: /200722_StackedPCB_Hystereses/Folder1/&#10;Short Name: Sensitivity_D">
            <a:extLst>
              <a:ext uri="{FF2B5EF4-FFF2-40B4-BE49-F238E27FC236}">
                <a16:creationId xmlns:a16="http://schemas.microsoft.com/office/drawing/2014/main" id="{1CB40E66-064A-4224-B285-B49DB9513E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42690"/>
              </p:ext>
            </p:extLst>
          </p:nvPr>
        </p:nvGraphicFramePr>
        <p:xfrm>
          <a:off x="5852160" y="822959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19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2160" y="822959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722_StackedPCB_Hystereses.opju&#10;PE Folder: /200722_StackedPCB_Hystereses/Folder1/&#10;Short Name: Hysteresis_D">
            <a:extLst>
              <a:ext uri="{FF2B5EF4-FFF2-40B4-BE49-F238E27FC236}">
                <a16:creationId xmlns:a16="http://schemas.microsoft.com/office/drawing/2014/main" id="{D7855BA4-1657-4BA6-A469-EB3232797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215878"/>
              </p:ext>
            </p:extLst>
          </p:nvPr>
        </p:nvGraphicFramePr>
        <p:xfrm>
          <a:off x="-384720" y="806315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20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4" name="Objekt 3" descr="Project Path: C:\Users\Familie\Desktop\tmp\MAPlots\200722_StackedPCB_Hystereses.opju&#10;PE Folder: /200722_StackedPCB_Hystereses/Folder1/&#10;Short Name: Hysteresis_D">
                        <a:extLst>
                          <a:ext uri="{FF2B5EF4-FFF2-40B4-BE49-F238E27FC236}">
                            <a16:creationId xmlns:a16="http://schemas.microsoft.com/office/drawing/2014/main" id="{C7DB075E-3BDC-4293-99E5-F63876BEB9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84720" y="806315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9622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pic>
        <p:nvPicPr>
          <p:cNvPr id="15" name="Inhaltsplatzhalter 23">
            <a:extLst>
              <a:ext uri="{FF2B5EF4-FFF2-40B4-BE49-F238E27FC236}">
                <a16:creationId xmlns:a16="http://schemas.microsoft.com/office/drawing/2014/main" id="{690259D5-191B-4807-A991-6E4E462F2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206" y="3914499"/>
            <a:ext cx="3602018" cy="15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E2BDAD2-7855-44B3-BE62-666321E5C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3878" y="1971426"/>
            <a:ext cx="8286776" cy="35116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13EBCB-1EFB-41FD-A262-4F1AC28CE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769" y="4149110"/>
            <a:ext cx="1174032" cy="117403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4DD820E-9B31-4579-A278-64C3AD5AED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0129" y="3993422"/>
            <a:ext cx="1158980" cy="11740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2131B42-5F48-46E5-8E79-2AA8CC9D7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6400" y="3978310"/>
            <a:ext cx="1174032" cy="11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8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417 -0.04028 L 1.2082 -0.03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95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4237 0.00024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677 0.0257 L 0.51875 0.025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4EE2194-7E64-44C7-AFFA-762E5002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Micromod</a:t>
            </a:r>
            <a:r>
              <a:rPr lang="de-DE" dirty="0"/>
              <a:t> BNF-Dextran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168D268-E3B1-469A-9C0C-AC35C149F7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661AB7-AFFA-4B08-9F8C-0271041B85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BNFDextran/&#10;Short Name: BNFVc">
            <a:extLst>
              <a:ext uri="{FF2B5EF4-FFF2-40B4-BE49-F238E27FC236}">
                <a16:creationId xmlns:a16="http://schemas.microsoft.com/office/drawing/2014/main" id="{74C67991-5FD0-4475-9216-D2433090D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229439"/>
              </p:ext>
            </p:extLst>
          </p:nvPr>
        </p:nvGraphicFramePr>
        <p:xfrm>
          <a:off x="5946151" y="1231635"/>
          <a:ext cx="5823193" cy="516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8" name="Graph" r:id="rId3" imgW="3699360" imgH="3283200" progId="Origin95.Graph">
                  <p:embed/>
                </p:oleObj>
              </mc:Choice>
              <mc:Fallback>
                <p:oleObj name="Graph" r:id="rId3" imgW="3699360" imgH="32832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6151" y="1231635"/>
                        <a:ext cx="5823193" cy="516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10216_MergeOfAllBiotinylation.opju&#10;PE Folder: /210216_MergeOfAllBiotinylation/201214/BNFDextran/&#10;Short Name: BNFC1">
            <a:extLst>
              <a:ext uri="{FF2B5EF4-FFF2-40B4-BE49-F238E27FC236}">
                <a16:creationId xmlns:a16="http://schemas.microsoft.com/office/drawing/2014/main" id="{607FBEC0-342C-47C6-9237-83D398B2CE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660222"/>
              </p:ext>
            </p:extLst>
          </p:nvPr>
        </p:nvGraphicFramePr>
        <p:xfrm>
          <a:off x="-47517" y="1231635"/>
          <a:ext cx="5758962" cy="516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9" name="Graph" r:id="rId5" imgW="3659760" imgH="3283200" progId="Origin95.Graph">
                  <p:embed/>
                </p:oleObj>
              </mc:Choice>
              <mc:Fallback>
                <p:oleObj name="Graph" r:id="rId5" imgW="3659760" imgH="328320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201214/BNFDextran/&#10;Short Name: BNFC1">
                        <a:extLst>
                          <a:ext uri="{FF2B5EF4-FFF2-40B4-BE49-F238E27FC236}">
                            <a16:creationId xmlns:a16="http://schemas.microsoft.com/office/drawing/2014/main" id="{A94D5E3E-83E6-4AE2-B0F4-79BFFC155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7517" y="1231635"/>
                        <a:ext cx="5758962" cy="516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478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CE04397-9449-4E59-AF81-44BFC3607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00808"/>
            <a:ext cx="5742554" cy="44073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Platereader</a:t>
            </a:r>
            <a:r>
              <a:rPr lang="de-DE" dirty="0"/>
              <a:t>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AlOx</a:t>
            </a:r>
            <a:r>
              <a:rPr lang="de-DE" dirty="0"/>
              <a:t> and </a:t>
            </a:r>
            <a:r>
              <a:rPr lang="de-DE" dirty="0" err="1"/>
              <a:t>SiN</a:t>
            </a:r>
            <a:r>
              <a:rPr lang="de-DE" dirty="0"/>
              <a:t> </a:t>
            </a:r>
            <a:r>
              <a:rPr lang="de-DE" dirty="0" err="1"/>
              <a:t>surfaces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Coverage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fluorescent</a:t>
            </a:r>
            <a:r>
              <a:rPr lang="de-DE" dirty="0"/>
              <a:t> </a:t>
            </a:r>
            <a:r>
              <a:rPr lang="de-DE" dirty="0" err="1"/>
              <a:t>streptavidin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Washing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200 µl of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micropipette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stability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</a:t>
            </a:r>
            <a:r>
              <a:rPr lang="de-DE" dirty="0">
                <a:sym typeface="Wingdings" panose="05000000000000000000" pitchFamily="2" charset="2"/>
              </a:rPr>
              <a:t> multiple </a:t>
            </a:r>
            <a:r>
              <a:rPr lang="de-DE" dirty="0" err="1">
                <a:sym typeface="Wingdings" panose="05000000000000000000" pitchFamily="2" charset="2"/>
              </a:rPr>
              <a:t>washing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>
                <a:sym typeface="Wingdings" panose="05000000000000000000" pitchFamily="2" charset="2"/>
              </a:rPr>
              <a:t>SiN</a:t>
            </a:r>
            <a:r>
              <a:rPr lang="de-DE" dirty="0">
                <a:sym typeface="Wingdings" panose="05000000000000000000" pitchFamily="2" charset="2"/>
              </a:rPr>
              <a:t> superior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AlOx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80E42E-44C0-497D-BC4B-1B33A04D2A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A44B58-12DB-40C2-A547-1846695D9F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F2C9B2-78FA-4BE6-8D00-9D68D5B4FA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367114A-6F7E-4DEB-A244-FCCC0CBB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Assessment of </a:t>
            </a:r>
            <a:r>
              <a:rPr lang="de-DE" dirty="0" err="1"/>
              <a:t>Physisorbed</a:t>
            </a:r>
            <a:r>
              <a:rPr lang="de-DE" dirty="0"/>
              <a:t> </a:t>
            </a:r>
            <a:r>
              <a:rPr lang="de-DE" dirty="0" err="1"/>
              <a:t>Biofunctionalization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619_PlateReader_SiN_AlOx.opju&#10;PE Folder: /200619_PlateReader_SiN_AlOx/Folder1/&#10;Short Name: SurfaceFuncSiNAlOx">
            <a:extLst>
              <a:ext uri="{FF2B5EF4-FFF2-40B4-BE49-F238E27FC236}">
                <a16:creationId xmlns:a16="http://schemas.microsoft.com/office/drawing/2014/main" id="{2B55D2A6-9D9A-46DF-A0CC-F71ACA541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035875"/>
              </p:ext>
            </p:extLst>
          </p:nvPr>
        </p:nvGraphicFramePr>
        <p:xfrm>
          <a:off x="5663952" y="1169476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7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3952" y="1169476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478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7B2A5C-C916-4CB8-AAD4-23B35E37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Fluorescent</a:t>
            </a:r>
            <a:r>
              <a:rPr lang="de-DE" dirty="0"/>
              <a:t> Evaluation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Biofunctionalization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72D81EB-A165-48B9-9D4F-298A8F695F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D01BB5-C448-480F-909D-B948D022F9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Functionalization\200903_ProfileAnalysis.opju&#10;PE Folder: /200903_ProfileAnalysis/Folder1/Chan1/&#10;Short Name: Chan1">
            <a:extLst>
              <a:ext uri="{FF2B5EF4-FFF2-40B4-BE49-F238E27FC236}">
                <a16:creationId xmlns:a16="http://schemas.microsoft.com/office/drawing/2014/main" id="{CBD2A331-4B19-44DA-8827-F762656D0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244"/>
              </p:ext>
            </p:extLst>
          </p:nvPr>
        </p:nvGraphicFramePr>
        <p:xfrm>
          <a:off x="5049847" y="562366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9847" y="562366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descr="Ein Bild, das grün, Nachthimmel enthält.&#10;&#10;Automatisch generierte Beschreibung">
            <a:extLst>
              <a:ext uri="{FF2B5EF4-FFF2-40B4-BE49-F238E27FC236}">
                <a16:creationId xmlns:a16="http://schemas.microsoft.com/office/drawing/2014/main" id="{EFB6CCE3-4099-4167-A13A-486CF1159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73"/>
          <a:stretch/>
        </p:blipFill>
        <p:spPr>
          <a:xfrm>
            <a:off x="1058599" y="1102787"/>
            <a:ext cx="4335768" cy="45783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1B97A44-C098-4BBC-80AD-06C97845BD85}"/>
              </a:ext>
            </a:extLst>
          </p:cNvPr>
          <p:cNvSpPr txBox="1"/>
          <p:nvPr/>
        </p:nvSpPr>
        <p:spPr>
          <a:xfrm>
            <a:off x="5591944" y="5681178"/>
            <a:ext cx="5976664" cy="672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b="1" dirty="0">
                <a:latin typeface="+mn-lt"/>
              </a:rPr>
              <a:t>Image Analysis: Integration over vertical Axis</a:t>
            </a:r>
          </a:p>
          <a:p>
            <a:pPr algn="ctr">
              <a:lnSpc>
                <a:spcPct val="114000"/>
              </a:lnSpc>
            </a:pPr>
            <a:r>
              <a:rPr lang="en-US" sz="2000" b="1" dirty="0"/>
              <a:t>Tool: ImageJ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8847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561098A-7EF6-47CE-BF00-35EE036A1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51D9F9-D8A2-4E99-88E6-BC0C122AF4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413E9C0-3AEB-4A4D-8245-CF182A33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Surface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Plasma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901_Contact_PDMS_SessileDrop.opju&#10;PE Folder: /200901_Contact_PDMS_SessileDrop/Folder1/&#10;Short Name: PDMS-sessileDrop">
            <a:extLst>
              <a:ext uri="{FF2B5EF4-FFF2-40B4-BE49-F238E27FC236}">
                <a16:creationId xmlns:a16="http://schemas.microsoft.com/office/drawing/2014/main" id="{7A2429F6-70A3-4231-9940-254964928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018136"/>
              </p:ext>
            </p:extLst>
          </p:nvPr>
        </p:nvGraphicFramePr>
        <p:xfrm>
          <a:off x="4295800" y="1169476"/>
          <a:ext cx="6886399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3" name="Graph" r:id="rId3" imgW="3561120" imgH="2836440" progId="Origin95.Graph">
                  <p:embed/>
                </p:oleObj>
              </mc:Choice>
              <mc:Fallback>
                <p:oleObj name="Graph" r:id="rId3" imgW="3561120" imgH="283644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5800" y="1169476"/>
                        <a:ext cx="6886399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B3E69702-1442-4A2B-8870-DAC4AAF8840F}"/>
              </a:ext>
            </a:extLst>
          </p:cNvPr>
          <p:cNvSpPr txBox="1"/>
          <p:nvPr/>
        </p:nvSpPr>
        <p:spPr>
          <a:xfrm>
            <a:off x="767408" y="2204864"/>
            <a:ext cx="3168352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Difference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to</a:t>
            </a:r>
            <a:r>
              <a:rPr lang="de-DE" sz="1600" dirty="0">
                <a:latin typeface="+mn-lt"/>
              </a:rPr>
              <a:t> Piranha not </a:t>
            </a:r>
            <a:r>
              <a:rPr lang="de-DE" sz="1600" dirty="0" err="1">
                <a:latin typeface="+mn-lt"/>
              </a:rPr>
              <a:t>measrurable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contact</a:t>
            </a:r>
            <a:r>
              <a:rPr lang="de-DE" sz="1600" dirty="0">
                <a:latin typeface="+mn-lt"/>
              </a:rPr>
              <a:t> angle, but in </a:t>
            </a:r>
            <a:r>
              <a:rPr lang="de-DE" sz="1600" dirty="0" err="1">
                <a:latin typeface="+mn-lt"/>
              </a:rPr>
              <a:t>functionalization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operation</a:t>
            </a: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578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C04A7-3B54-420F-96A6-534188B3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en-US" dirty="0"/>
              <a:t>8µm Beads coated with streptavidin-</a:t>
            </a:r>
            <a:r>
              <a:rPr lang="en-US" dirty="0" err="1"/>
              <a:t>redF</a:t>
            </a:r>
            <a:r>
              <a:rPr lang="en-US" dirty="0"/>
              <a:t>-Dextran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C566-25B9-46D9-AB56-E742A61FF8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025882-D9FC-4535-9A47-8B3BFD20BF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9" name="Grafik 8" descr="Ein Bild, das Stern, schwarz, Wasser, Feuerwerk enthält.&#10;&#10;Automatisch generierte Beschreibung">
            <a:extLst>
              <a:ext uri="{FF2B5EF4-FFF2-40B4-BE49-F238E27FC236}">
                <a16:creationId xmlns:a16="http://schemas.microsoft.com/office/drawing/2014/main" id="{1BEB9CDD-62B1-4AA3-9E3B-608516263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02" t="31100" r="27161" b="19550"/>
          <a:stretch/>
        </p:blipFill>
        <p:spPr>
          <a:xfrm>
            <a:off x="425454" y="1214188"/>
            <a:ext cx="2880320" cy="3384376"/>
          </a:xfrm>
          <a:prstGeom prst="rect">
            <a:avLst/>
          </a:prstGeom>
        </p:spPr>
      </p:pic>
      <p:pic>
        <p:nvPicPr>
          <p:cNvPr id="11" name="Grafik 10" descr="Ein Bild, das Stern, Feuerwerk, Verkehr, Ende enthält.&#10;&#10;Automatisch generierte Beschreibung">
            <a:extLst>
              <a:ext uri="{FF2B5EF4-FFF2-40B4-BE49-F238E27FC236}">
                <a16:creationId xmlns:a16="http://schemas.microsoft.com/office/drawing/2014/main" id="{C4A4EF6E-3941-4581-B73C-67776753A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4" t="21651" r="30675" b="29000"/>
          <a:stretch/>
        </p:blipFill>
        <p:spPr>
          <a:xfrm>
            <a:off x="9105048" y="1214188"/>
            <a:ext cx="2664296" cy="3384376"/>
          </a:xfrm>
          <a:prstGeom prst="rect">
            <a:avLst/>
          </a:prstGeom>
        </p:spPr>
      </p:pic>
      <p:pic>
        <p:nvPicPr>
          <p:cNvPr id="13" name="Grafik 12" descr="Ein Bild, das Stern, Wasser, schwarz, Feuerwerk enthält.&#10;&#10;Automatisch generierte Beschreibung">
            <a:extLst>
              <a:ext uri="{FF2B5EF4-FFF2-40B4-BE49-F238E27FC236}">
                <a16:creationId xmlns:a16="http://schemas.microsoft.com/office/drawing/2014/main" id="{1B1FDCE1-F2EF-496F-A039-7AAD2BA58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23" t="46850" r="15833" b="6950"/>
          <a:stretch/>
        </p:blipFill>
        <p:spPr>
          <a:xfrm>
            <a:off x="4175208" y="1214188"/>
            <a:ext cx="4145528" cy="338437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6086CC2-F327-40D8-BE88-0106F4D6A327}"/>
              </a:ext>
            </a:extLst>
          </p:cNvPr>
          <p:cNvSpPr txBox="1"/>
          <p:nvPr/>
        </p:nvSpPr>
        <p:spPr>
          <a:xfrm>
            <a:off x="425454" y="5013176"/>
            <a:ext cx="288031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Maximum Biotin Coverage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19A42C-D822-48E9-85E0-5E41E09F3998}"/>
              </a:ext>
            </a:extLst>
          </p:cNvPr>
          <p:cNvSpPr txBox="1"/>
          <p:nvPr/>
        </p:nvSpPr>
        <p:spPr>
          <a:xfrm>
            <a:off x="9105048" y="5013176"/>
            <a:ext cx="266149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Blank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E393C67-D722-4C1D-8DCB-14056CCF869B}"/>
              </a:ext>
            </a:extLst>
          </p:cNvPr>
          <p:cNvSpPr txBox="1"/>
          <p:nvPr/>
        </p:nvSpPr>
        <p:spPr>
          <a:xfrm>
            <a:off x="4182718" y="5008272"/>
            <a:ext cx="414552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A</a:t>
            </a:r>
            <a:r>
              <a:rPr lang="en-US" sz="1600" dirty="0" err="1"/>
              <a:t>pprox</a:t>
            </a:r>
            <a:r>
              <a:rPr lang="en-US" sz="1600" dirty="0"/>
              <a:t> 16% Coverage</a:t>
            </a:r>
            <a:endParaRPr lang="en-US" sz="1600" dirty="0"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5E4DAC-A88C-47EB-A164-0233B714C829}"/>
              </a:ext>
            </a:extLst>
          </p:cNvPr>
          <p:cNvSpPr txBox="1"/>
          <p:nvPr/>
        </p:nvSpPr>
        <p:spPr>
          <a:xfrm>
            <a:off x="414883" y="5643812"/>
            <a:ext cx="11355903" cy="514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200" b="1" dirty="0">
                <a:latin typeface="+mn-lt"/>
              </a:rPr>
              <a:t>Unspecific Binding</a:t>
            </a:r>
          </a:p>
        </p:txBody>
      </p:sp>
    </p:spTree>
    <p:extLst>
      <p:ext uri="{BB962C8B-B14F-4D97-AF65-F5344CB8AC3E}">
        <p14:creationId xmlns:p14="http://schemas.microsoft.com/office/powerpoint/2010/main" val="3982336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BE681A-BD4B-430E-90FC-DD10163A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C75C39-1C3D-4CEA-9A80-E267C716C5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4189F3-F5B1-4571-B67A-A56EED2712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1239DDB-DC43-41E5-8917-4D944951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Anti-Biotin-PE Assessment Not Working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515_Biotinylation_Analysis_NH2.opju&#10;PE Folder: /200515_Biotinylation_Analysis_NH2/Biotinylation_Low/&#10;Short Name: PE">
            <a:extLst>
              <a:ext uri="{FF2B5EF4-FFF2-40B4-BE49-F238E27FC236}">
                <a16:creationId xmlns:a16="http://schemas.microsoft.com/office/drawing/2014/main" id="{0A0BEB13-C42A-4EE4-A060-17300DD35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281781"/>
              </p:ext>
            </p:extLst>
          </p:nvPr>
        </p:nvGraphicFramePr>
        <p:xfrm>
          <a:off x="362386" y="1855341"/>
          <a:ext cx="6230316" cy="435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71" name="Graph" r:id="rId3" imgW="4174560" imgH="2916000" progId="Origin95.Graph">
                  <p:embed/>
                </p:oleObj>
              </mc:Choice>
              <mc:Fallback>
                <p:oleObj name="Graph" r:id="rId3" imgW="417456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386" y="1855341"/>
                        <a:ext cx="6230316" cy="435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 descr="Project Path: C:\Users\Familie\Desktop\tmp\MAPlots\200515_Biotinylation_Analysis_NH2.opju&#10;PE Folder: /200515_Biotinylation_Analysis_NH2/Biotinylation_Low/&#10;Short Name: PE-Rep">
            <a:extLst>
              <a:ext uri="{FF2B5EF4-FFF2-40B4-BE49-F238E27FC236}">
                <a16:creationId xmlns:a16="http://schemas.microsoft.com/office/drawing/2014/main" id="{35A749C7-798D-4F2E-9CF2-86ADD1AA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949155"/>
              </p:ext>
            </p:extLst>
          </p:nvPr>
        </p:nvGraphicFramePr>
        <p:xfrm>
          <a:off x="5935069" y="1753394"/>
          <a:ext cx="6230316" cy="435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72" name="Graph" r:id="rId5" imgW="4174560" imgH="2916000" progId="Origin95.Graph">
                  <p:embed/>
                </p:oleObj>
              </mc:Choice>
              <mc:Fallback>
                <p:oleObj name="Graph" r:id="rId5" imgW="4174560" imgH="2916000" progId="Origin95.Graph">
                  <p:embed/>
                  <p:pic>
                    <p:nvPicPr>
                      <p:cNvPr id="4" name="Objekt 3" descr="Project Path: C:\Users\Familie\Desktop\tmp\MAPlots\200515_Biotinylation_Analysis_NH2.opju&#10;PE Folder: /200515_Biotinylation_Analysis_NH2/Biotinylation_Low/&#10;Short Name: PE-Rep">
                        <a:extLst>
                          <a:ext uri="{FF2B5EF4-FFF2-40B4-BE49-F238E27FC236}">
                            <a16:creationId xmlns:a16="http://schemas.microsoft.com/office/drawing/2014/main" id="{C2A41199-E657-48F7-A647-8A9B3A677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5069" y="1753394"/>
                        <a:ext cx="6230316" cy="435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82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4"/>
          </p:nvPr>
        </p:nvSpPr>
        <p:spPr>
          <a:xfrm>
            <a:off x="425455" y="2114035"/>
            <a:ext cx="6750665" cy="189102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17.07 3“ SU8-3050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same </a:t>
            </a:r>
            <a:r>
              <a:rPr lang="de-DE" dirty="0" err="1"/>
              <a:t>day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23.07 3“ SU8-3050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after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de-DE" dirty="0"/>
              <a:t>27.07 3“ SU8-3050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same </a:t>
            </a:r>
            <a:r>
              <a:rPr lang="de-DE" dirty="0" err="1"/>
              <a:t>day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29.07 3“ </a:t>
            </a:r>
            <a:r>
              <a:rPr lang="de-DE" dirty="0">
                <a:solidFill>
                  <a:schemeClr val="bg2"/>
                </a:solidFill>
              </a:rPr>
              <a:t>SU8-3025</a:t>
            </a:r>
            <a:r>
              <a:rPr lang="de-DE" dirty="0"/>
              <a:t>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after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4“ </a:t>
            </a:r>
            <a:r>
              <a:rPr lang="de-DE" dirty="0" err="1"/>
              <a:t>desired</a:t>
            </a:r>
            <a:r>
              <a:rPr lang="de-DE" dirty="0"/>
              <a:t> 150µm Layer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>
          <a:xfrm>
            <a:off x="7176120" y="2114033"/>
            <a:ext cx="4593224" cy="18910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~ 98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~ 94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~ 53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</a:rPr>
              <a:t>~ 44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</a:rPr>
              <a:t>~ 115µm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Wafer - </a:t>
            </a:r>
            <a:r>
              <a:rPr lang="de-DE" dirty="0" err="1"/>
              <a:t>Spincoating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37A4D4-9512-4694-9C18-961D8F4E8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C785319-A204-47D1-996C-A5519C927092}" type="slidenum">
              <a:rPr lang="de-DE" smtClean="0"/>
              <a:t>46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559692F-055D-41E0-BD95-4FB0A12CE9B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425454" y="4005064"/>
          <a:ext cx="11143153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4970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/>
          <p:cNvGraphicFramePr>
            <a:graphicFrameLocks noGrp="1"/>
          </p:cNvGraphicFramePr>
          <p:nvPr>
            <p:ph idx="1"/>
          </p:nvPr>
        </p:nvGraphicFramePr>
        <p:xfrm>
          <a:off x="425450" y="2873375"/>
          <a:ext cx="11345864" cy="2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2932">
                  <a:extLst>
                    <a:ext uri="{9D8B030D-6E8A-4147-A177-3AD203B41FA5}">
                      <a16:colId xmlns:a16="http://schemas.microsoft.com/office/drawing/2014/main" val="4278148399"/>
                    </a:ext>
                  </a:extLst>
                </a:gridCol>
                <a:gridCol w="5672932">
                  <a:extLst>
                    <a:ext uri="{9D8B030D-6E8A-4147-A177-3AD203B41FA5}">
                      <a16:colId xmlns:a16="http://schemas.microsoft.com/office/drawing/2014/main" val="11138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88433"/>
                  </a:ext>
                </a:extLst>
              </a:tr>
              <a:tr h="45846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dirty="0"/>
                        <a:t>Spot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0.01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9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Overlap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9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Modulation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0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Z-Position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-6.782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8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velocity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mm/s (</a:t>
                      </a:r>
                      <a:r>
                        <a:rPr lang="de-DE" dirty="0" err="1"/>
                        <a:t>omitted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lines</a:t>
                      </a:r>
                      <a:r>
                        <a:rPr lang="de-DE" baseline="0" dirty="0"/>
                        <a:t> in </a:t>
                      </a:r>
                      <a:r>
                        <a:rPr lang="de-DE" baseline="0" dirty="0" err="1"/>
                        <a:t>dialog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20889"/>
                  </a:ext>
                </a:extLst>
              </a:tr>
            </a:tbl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785319-A204-47D1-996C-A5519C927092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25454" y="1336162"/>
            <a:ext cx="11345332" cy="506998"/>
          </a:xfrm>
        </p:spPr>
        <p:txBody>
          <a:bodyPr/>
          <a:lstStyle/>
          <a:p>
            <a:r>
              <a:rPr lang="de-DE" dirty="0"/>
              <a:t>Wafer – </a:t>
            </a:r>
            <a:r>
              <a:rPr lang="de-DE" dirty="0" err="1"/>
              <a:t>Laserwriting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09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pic>
        <p:nvPicPr>
          <p:cNvPr id="29" name="Bildplatzhalter 28">
            <a:extLst>
              <a:ext uri="{FF2B5EF4-FFF2-40B4-BE49-F238E27FC236}">
                <a16:creationId xmlns:a16="http://schemas.microsoft.com/office/drawing/2014/main" id="{D40EA47A-92CF-4208-9B9A-8F0095B001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44272" y="3943898"/>
            <a:ext cx="3600400" cy="152571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2E9BF7-A60E-42CE-80E9-FB2873847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37" y="1892318"/>
            <a:ext cx="8259411" cy="3500028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324036-EDE7-4998-B119-C4A92E5A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8198" y="3797709"/>
            <a:ext cx="1184800" cy="1184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2622143-2A0F-40CB-96AA-75C57080C4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400" y="3844940"/>
            <a:ext cx="1169610" cy="11848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2F4901F-3CFB-4D85-A1EC-C50068A9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9976" y="3791146"/>
            <a:ext cx="1184800" cy="11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1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72 -0.00232 L 1.05886 0.002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01" y="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32 -0.00139 L 0.51836 -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784369C-56F8-4124-8099-73893C311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629" y="2521369"/>
            <a:ext cx="6022251" cy="2851847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AC10B820-2736-4F05-A203-7C684DDF1EC1}"/>
              </a:ext>
            </a:extLst>
          </p:cNvPr>
          <p:cNvSpPr/>
          <p:nvPr/>
        </p:nvSpPr>
        <p:spPr>
          <a:xfrm>
            <a:off x="3575720" y="3854189"/>
            <a:ext cx="648072" cy="395222"/>
          </a:xfrm>
          <a:prstGeom prst="ellipse">
            <a:avLst/>
          </a:prstGeom>
          <a:noFill/>
          <a:ln w="34925" cap="rnd" cmpd="sng" algn="ctr">
            <a:solidFill>
              <a:schemeClr val="dk1">
                <a:alpha val="70000"/>
              </a:schemeClr>
            </a:solidFill>
            <a:prstDash val="solid"/>
            <a:bevel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6A2EB73-B16B-4BE3-83E5-5F1ED29508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899756" y="2420888"/>
            <a:ext cx="3461127" cy="1433301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32E34C3-F225-4BEB-8013-07EF38F76305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3899756" y="4249411"/>
            <a:ext cx="3564396" cy="1074387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89758B5E-2445-4422-837E-3A7F9C4FDE2A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/>
          <a:stretch>
            <a:fillRect/>
          </a:stretch>
        </p:blipFill>
        <p:spPr>
          <a:xfrm>
            <a:off x="7360883" y="2327274"/>
            <a:ext cx="4002090" cy="3062328"/>
          </a:xfr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4C2D1ADF-C8B0-4685-AE26-B2EB91D1967F}"/>
              </a:ext>
            </a:extLst>
          </p:cNvPr>
          <p:cNvSpPr/>
          <p:nvPr/>
        </p:nvSpPr>
        <p:spPr>
          <a:xfrm>
            <a:off x="695400" y="4946480"/>
            <a:ext cx="7830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7F7B3A0-A374-4395-8433-50B65B8FD4C4}"/>
              </a:ext>
            </a:extLst>
          </p:cNvPr>
          <p:cNvSpPr txBox="1"/>
          <p:nvPr/>
        </p:nvSpPr>
        <p:spPr>
          <a:xfrm>
            <a:off x="726880" y="5029373"/>
            <a:ext cx="72008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+mn-lt"/>
              </a:rPr>
              <a:t>2.5 mm</a:t>
            </a:r>
            <a:endParaRPr lang="en-US" sz="1600" b="1" dirty="0" err="1">
              <a:latin typeface="+mn-lt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F840D68-B358-4094-A078-BB4E78BEF8C6}"/>
              </a:ext>
            </a:extLst>
          </p:cNvPr>
          <p:cNvSpPr txBox="1"/>
          <p:nvPr/>
        </p:nvSpPr>
        <p:spPr>
          <a:xfrm>
            <a:off x="7464151" y="5324230"/>
            <a:ext cx="389882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err="1">
                <a:latin typeface="+mn-lt"/>
              </a:rPr>
              <a:t>Helou</a:t>
            </a:r>
            <a:r>
              <a:rPr lang="en-US" sz="1200" dirty="0"/>
              <a:t> et al. (2013) </a:t>
            </a:r>
            <a:r>
              <a:rPr lang="en-US" sz="1200" i="1" dirty="0">
                <a:latin typeface="+mn-lt"/>
              </a:rPr>
              <a:t>Lab on a Chip, 13</a:t>
            </a:r>
            <a:r>
              <a:rPr lang="en-US" sz="1200" dirty="0">
                <a:latin typeface="+mn-lt"/>
              </a:rPr>
              <a:t>(6)</a:t>
            </a:r>
            <a:endParaRPr lang="en-US" sz="1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123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18481A6F-58EB-442E-AAE7-15DF92FD7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45498" y="2117148"/>
            <a:ext cx="4260444" cy="32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D41AFB4D-C42C-4574-B24A-B275EE7C92D1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2317" y="1718237"/>
            <a:ext cx="676091" cy="3994150"/>
          </a:xfrm>
          <a:scene3d>
            <a:camera prst="isometricOffAxis2Top"/>
            <a:lightRig rig="threePt" dir="t"/>
          </a:scene3d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FE75C7A9-172E-4BFE-A1B5-879273E6DDA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0412" y="1900800"/>
            <a:ext cx="4780548" cy="3994150"/>
          </a:xfrm>
          <a:scene3d>
            <a:camera prst="isometricOffAxis2Left"/>
            <a:lightRig rig="threePt" dir="t"/>
          </a:scene3d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AC10B820-2736-4F05-A203-7C684DDF1EC1}"/>
              </a:ext>
            </a:extLst>
          </p:cNvPr>
          <p:cNvSpPr/>
          <p:nvPr/>
        </p:nvSpPr>
        <p:spPr>
          <a:xfrm>
            <a:off x="3575720" y="3854189"/>
            <a:ext cx="648072" cy="395222"/>
          </a:xfrm>
          <a:prstGeom prst="ellipse">
            <a:avLst/>
          </a:prstGeom>
          <a:noFill/>
          <a:ln w="34925" cap="rnd" cmpd="sng" algn="ctr">
            <a:solidFill>
              <a:schemeClr val="dk1">
                <a:alpha val="70000"/>
              </a:schemeClr>
            </a:solidFill>
            <a:prstDash val="solid"/>
            <a:bevel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6A2EB73-B16B-4BE3-83E5-5F1ED29508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899756" y="1628800"/>
            <a:ext cx="3708412" cy="2225389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32E34C3-F225-4BEB-8013-07EF38F76305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3899756" y="4249411"/>
            <a:ext cx="3708412" cy="1645539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56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</a:t>
            </a:r>
            <a:r>
              <a:rPr lang="de-DE" sz="1800" dirty="0" err="1"/>
              <a:t>Covalent</a:t>
            </a:r>
            <a:r>
              <a:rPr lang="de-DE" sz="1800" dirty="0"/>
              <a:t> </a:t>
            </a:r>
            <a:r>
              <a:rPr lang="de-DE" sz="1800" dirty="0" err="1"/>
              <a:t>Modification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  <a:endParaRPr lang="da-DK" dirty="0"/>
          </a:p>
        </p:txBody>
      </p:sp>
      <p:pic>
        <p:nvPicPr>
          <p:cNvPr id="32" name="Inhaltsplatzhalter 31">
            <a:extLst>
              <a:ext uri="{FF2B5EF4-FFF2-40B4-BE49-F238E27FC236}">
                <a16:creationId xmlns:a16="http://schemas.microsoft.com/office/drawing/2014/main" id="{B8DFBD17-1833-4A22-AA19-B6031C42673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9333" y="2231075"/>
            <a:ext cx="12002847" cy="2395848"/>
          </a:xfr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281399F6-4EB3-4EE0-85CA-92F49C69501A}"/>
              </a:ext>
            </a:extLst>
          </p:cNvPr>
          <p:cNvSpPr/>
          <p:nvPr/>
        </p:nvSpPr>
        <p:spPr>
          <a:xfrm>
            <a:off x="0" y="4738296"/>
            <a:ext cx="12192000" cy="1192276"/>
          </a:xfrm>
          <a:prstGeom prst="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3946A7BD-B0D5-4B0A-BA11-F3FF6536476B}"/>
              </a:ext>
            </a:extLst>
          </p:cNvPr>
          <p:cNvSpPr/>
          <p:nvPr/>
        </p:nvSpPr>
        <p:spPr>
          <a:xfrm>
            <a:off x="1487488" y="5095978"/>
            <a:ext cx="2207568" cy="476910"/>
          </a:xfrm>
          <a:custGeom>
            <a:avLst/>
            <a:gdLst>
              <a:gd name="connsiteX0" fmla="*/ 0 w 3314135"/>
              <a:gd name="connsiteY0" fmla="*/ 79487 h 476910"/>
              <a:gd name="connsiteX1" fmla="*/ 79487 w 3314135"/>
              <a:gd name="connsiteY1" fmla="*/ 0 h 476910"/>
              <a:gd name="connsiteX2" fmla="*/ 3234648 w 3314135"/>
              <a:gd name="connsiteY2" fmla="*/ 0 h 476910"/>
              <a:gd name="connsiteX3" fmla="*/ 3314135 w 3314135"/>
              <a:gd name="connsiteY3" fmla="*/ 79487 h 476910"/>
              <a:gd name="connsiteX4" fmla="*/ 3314135 w 3314135"/>
              <a:gd name="connsiteY4" fmla="*/ 397423 h 476910"/>
              <a:gd name="connsiteX5" fmla="*/ 3234648 w 3314135"/>
              <a:gd name="connsiteY5" fmla="*/ 476910 h 476910"/>
              <a:gd name="connsiteX6" fmla="*/ 79487 w 3314135"/>
              <a:gd name="connsiteY6" fmla="*/ 476910 h 476910"/>
              <a:gd name="connsiteX7" fmla="*/ 0 w 3314135"/>
              <a:gd name="connsiteY7" fmla="*/ 397423 h 476910"/>
              <a:gd name="connsiteX8" fmla="*/ 0 w 3314135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135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3234648" y="0"/>
                </a:lnTo>
                <a:cubicBezTo>
                  <a:pt x="3278547" y="0"/>
                  <a:pt x="3314135" y="35588"/>
                  <a:pt x="3314135" y="79487"/>
                </a:cubicBezTo>
                <a:lnTo>
                  <a:pt x="3314135" y="397423"/>
                </a:lnTo>
                <a:cubicBezTo>
                  <a:pt x="3314135" y="441322"/>
                  <a:pt x="3278547" y="476910"/>
                  <a:pt x="3234648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gradFill flip="none" rotWithShape="1">
            <a:gsLst>
              <a:gs pos="0">
                <a:srgbClr val="009E73">
                  <a:tint val="66000"/>
                  <a:satMod val="160000"/>
                </a:srgbClr>
              </a:gs>
              <a:gs pos="50000">
                <a:srgbClr val="009E73">
                  <a:tint val="44500"/>
                  <a:satMod val="160000"/>
                </a:srgbClr>
              </a:gs>
              <a:gs pos="100000">
                <a:srgbClr val="009E73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61" tIns="91861" rIns="91861" bIns="918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Oxidation</a:t>
            </a:r>
            <a:endParaRPr lang="en-US" sz="1400" kern="1200" dirty="0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7ED50463-B373-40A7-B86A-2F0FA20D966D}"/>
              </a:ext>
            </a:extLst>
          </p:cNvPr>
          <p:cNvSpPr/>
          <p:nvPr/>
        </p:nvSpPr>
        <p:spPr>
          <a:xfrm>
            <a:off x="4547828" y="5095978"/>
            <a:ext cx="2207568" cy="476910"/>
          </a:xfrm>
          <a:custGeom>
            <a:avLst/>
            <a:gdLst>
              <a:gd name="connsiteX0" fmla="*/ 0 w 3314135"/>
              <a:gd name="connsiteY0" fmla="*/ 79487 h 476910"/>
              <a:gd name="connsiteX1" fmla="*/ 79487 w 3314135"/>
              <a:gd name="connsiteY1" fmla="*/ 0 h 476910"/>
              <a:gd name="connsiteX2" fmla="*/ 3234648 w 3314135"/>
              <a:gd name="connsiteY2" fmla="*/ 0 h 476910"/>
              <a:gd name="connsiteX3" fmla="*/ 3314135 w 3314135"/>
              <a:gd name="connsiteY3" fmla="*/ 79487 h 476910"/>
              <a:gd name="connsiteX4" fmla="*/ 3314135 w 3314135"/>
              <a:gd name="connsiteY4" fmla="*/ 397423 h 476910"/>
              <a:gd name="connsiteX5" fmla="*/ 3234648 w 3314135"/>
              <a:gd name="connsiteY5" fmla="*/ 476910 h 476910"/>
              <a:gd name="connsiteX6" fmla="*/ 79487 w 3314135"/>
              <a:gd name="connsiteY6" fmla="*/ 476910 h 476910"/>
              <a:gd name="connsiteX7" fmla="*/ 0 w 3314135"/>
              <a:gd name="connsiteY7" fmla="*/ 397423 h 476910"/>
              <a:gd name="connsiteX8" fmla="*/ 0 w 3314135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135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3234648" y="0"/>
                </a:lnTo>
                <a:cubicBezTo>
                  <a:pt x="3278547" y="0"/>
                  <a:pt x="3314135" y="35588"/>
                  <a:pt x="3314135" y="79487"/>
                </a:cubicBezTo>
                <a:lnTo>
                  <a:pt x="3314135" y="397423"/>
                </a:lnTo>
                <a:cubicBezTo>
                  <a:pt x="3314135" y="441322"/>
                  <a:pt x="3278547" y="476910"/>
                  <a:pt x="3234648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gradFill flip="none" rotWithShape="1">
            <a:gsLst>
              <a:gs pos="0">
                <a:srgbClr val="009E73">
                  <a:tint val="66000"/>
                  <a:satMod val="160000"/>
                </a:srgbClr>
              </a:gs>
              <a:gs pos="50000">
                <a:srgbClr val="009E73">
                  <a:tint val="44500"/>
                  <a:satMod val="160000"/>
                </a:srgbClr>
              </a:gs>
              <a:gs pos="100000">
                <a:srgbClr val="009E73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81" tIns="99481" rIns="99481" bIns="9948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 err="1"/>
              <a:t>Silanization</a:t>
            </a:r>
            <a:endParaRPr lang="en-US" sz="2000" kern="1200" dirty="0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D0FECE7C-2350-44A4-B812-3D725E3AEBE3}"/>
              </a:ext>
            </a:extLst>
          </p:cNvPr>
          <p:cNvSpPr/>
          <p:nvPr/>
        </p:nvSpPr>
        <p:spPr>
          <a:xfrm>
            <a:off x="7608168" y="5095978"/>
            <a:ext cx="2207568" cy="476910"/>
          </a:xfrm>
          <a:custGeom>
            <a:avLst/>
            <a:gdLst>
              <a:gd name="connsiteX0" fmla="*/ 0 w 3314135"/>
              <a:gd name="connsiteY0" fmla="*/ 79487 h 476910"/>
              <a:gd name="connsiteX1" fmla="*/ 79487 w 3314135"/>
              <a:gd name="connsiteY1" fmla="*/ 0 h 476910"/>
              <a:gd name="connsiteX2" fmla="*/ 3234648 w 3314135"/>
              <a:gd name="connsiteY2" fmla="*/ 0 h 476910"/>
              <a:gd name="connsiteX3" fmla="*/ 3314135 w 3314135"/>
              <a:gd name="connsiteY3" fmla="*/ 79487 h 476910"/>
              <a:gd name="connsiteX4" fmla="*/ 3314135 w 3314135"/>
              <a:gd name="connsiteY4" fmla="*/ 397423 h 476910"/>
              <a:gd name="connsiteX5" fmla="*/ 3234648 w 3314135"/>
              <a:gd name="connsiteY5" fmla="*/ 476910 h 476910"/>
              <a:gd name="connsiteX6" fmla="*/ 79487 w 3314135"/>
              <a:gd name="connsiteY6" fmla="*/ 476910 h 476910"/>
              <a:gd name="connsiteX7" fmla="*/ 0 w 3314135"/>
              <a:gd name="connsiteY7" fmla="*/ 397423 h 476910"/>
              <a:gd name="connsiteX8" fmla="*/ 0 w 3314135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135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3234648" y="0"/>
                </a:lnTo>
                <a:cubicBezTo>
                  <a:pt x="3278547" y="0"/>
                  <a:pt x="3314135" y="35588"/>
                  <a:pt x="3314135" y="79487"/>
                </a:cubicBezTo>
                <a:lnTo>
                  <a:pt x="3314135" y="397423"/>
                </a:lnTo>
                <a:cubicBezTo>
                  <a:pt x="3314135" y="441322"/>
                  <a:pt x="3278547" y="476910"/>
                  <a:pt x="3234648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gradFill flip="none" rotWithShape="1">
            <a:gsLst>
              <a:gs pos="0">
                <a:srgbClr val="009E73">
                  <a:tint val="66000"/>
                  <a:satMod val="160000"/>
                </a:srgbClr>
              </a:gs>
              <a:gs pos="50000">
                <a:srgbClr val="009E73">
                  <a:tint val="44500"/>
                  <a:satMod val="160000"/>
                </a:srgbClr>
              </a:gs>
              <a:gs pos="100000">
                <a:srgbClr val="009E73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81" tIns="99481" rIns="99481" bIns="9948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Polymer Coating</a:t>
            </a:r>
            <a:endParaRPr lang="en-US" sz="2000" kern="1200" dirty="0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11F55232-BD1C-4446-875F-0EB6F7AE56F8}"/>
              </a:ext>
            </a:extLst>
          </p:cNvPr>
          <p:cNvSpPr/>
          <p:nvPr/>
        </p:nvSpPr>
        <p:spPr>
          <a:xfrm>
            <a:off x="10344472" y="5116619"/>
            <a:ext cx="1775499" cy="476910"/>
          </a:xfrm>
          <a:custGeom>
            <a:avLst/>
            <a:gdLst>
              <a:gd name="connsiteX0" fmla="*/ 0 w 2463032"/>
              <a:gd name="connsiteY0" fmla="*/ 79487 h 476910"/>
              <a:gd name="connsiteX1" fmla="*/ 79487 w 2463032"/>
              <a:gd name="connsiteY1" fmla="*/ 0 h 476910"/>
              <a:gd name="connsiteX2" fmla="*/ 2383545 w 2463032"/>
              <a:gd name="connsiteY2" fmla="*/ 0 h 476910"/>
              <a:gd name="connsiteX3" fmla="*/ 2463032 w 2463032"/>
              <a:gd name="connsiteY3" fmla="*/ 79487 h 476910"/>
              <a:gd name="connsiteX4" fmla="*/ 2463032 w 2463032"/>
              <a:gd name="connsiteY4" fmla="*/ 397423 h 476910"/>
              <a:gd name="connsiteX5" fmla="*/ 2383545 w 2463032"/>
              <a:gd name="connsiteY5" fmla="*/ 476910 h 476910"/>
              <a:gd name="connsiteX6" fmla="*/ 79487 w 2463032"/>
              <a:gd name="connsiteY6" fmla="*/ 476910 h 476910"/>
              <a:gd name="connsiteX7" fmla="*/ 0 w 2463032"/>
              <a:gd name="connsiteY7" fmla="*/ 397423 h 476910"/>
              <a:gd name="connsiteX8" fmla="*/ 0 w 2463032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3032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2383545" y="0"/>
                </a:lnTo>
                <a:cubicBezTo>
                  <a:pt x="2427444" y="0"/>
                  <a:pt x="2463032" y="35588"/>
                  <a:pt x="2463032" y="79487"/>
                </a:cubicBezTo>
                <a:lnTo>
                  <a:pt x="2463032" y="397423"/>
                </a:lnTo>
                <a:cubicBezTo>
                  <a:pt x="2463032" y="441322"/>
                  <a:pt x="2427444" y="476910"/>
                  <a:pt x="2383545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noFill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81" tIns="99481" rIns="99481" bIns="9948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Protein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Attachment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56872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 descr="Ein Bild, das Text, Halskettchen enthält.&#10;&#10;Automatisch generierte Beschreibung">
            <a:extLst>
              <a:ext uri="{FF2B5EF4-FFF2-40B4-BE49-F238E27FC236}">
                <a16:creationId xmlns:a16="http://schemas.microsoft.com/office/drawing/2014/main" id="{1E1A77A1-3106-47E3-990E-D13BD9AA7E6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7392144" y="2017294"/>
            <a:ext cx="4588615" cy="4002087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Biotin-Streptavidin</a:t>
            </a:r>
          </a:p>
        </p:txBody>
      </p:sp>
      <p:pic>
        <p:nvPicPr>
          <p:cNvPr id="14" name="Bildplatzhalter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DDCA652-9B96-4E17-9E33-A8B8FD41B67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t="46" b="-1190"/>
          <a:stretch/>
        </p:blipFill>
        <p:spPr>
          <a:xfrm>
            <a:off x="5044758" y="1914531"/>
            <a:ext cx="1981941" cy="269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BBC69CE-8C42-40A6-84C1-1594B7DB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8097" y="4640079"/>
            <a:ext cx="2308023" cy="1358342"/>
          </a:xfrm>
          <a:prstGeom prst="rect">
            <a:avLst/>
          </a:prstGeom>
        </p:spPr>
      </p:pic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1BF44F3A-4C63-4CC8-BB4F-38F14C9C9EC4}"/>
              </a:ext>
            </a:extLst>
          </p:cNvPr>
          <p:cNvSpPr txBox="1">
            <a:spLocks/>
          </p:cNvSpPr>
          <p:nvPr/>
        </p:nvSpPr>
        <p:spPr>
          <a:xfrm>
            <a:off x="425455" y="2106501"/>
            <a:ext cx="3934580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Biotin-Streptavidin Interaction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strongest known non-covalent bonds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Affinity: </a:t>
            </a:r>
            <a:r>
              <a:rPr lang="en-US" dirty="0" err="1"/>
              <a:t>K</a:t>
            </a:r>
            <a:r>
              <a:rPr lang="en-US" baseline="-25000" dirty="0" err="1"/>
              <a:t>d</a:t>
            </a:r>
            <a:r>
              <a:rPr lang="en-US" dirty="0"/>
              <a:t> = 10</a:t>
            </a:r>
            <a:r>
              <a:rPr lang="en-US" baseline="30000" dirty="0"/>
              <a:t>-13 </a:t>
            </a:r>
            <a:r>
              <a:rPr lang="en-US" dirty="0"/>
              <a:t>-</a:t>
            </a:r>
            <a:r>
              <a:rPr lang="en-US" baseline="30000" dirty="0"/>
              <a:t> </a:t>
            </a:r>
            <a:r>
              <a:rPr lang="en-US" dirty="0"/>
              <a:t>10</a:t>
            </a:r>
            <a:r>
              <a:rPr lang="en-US" baseline="30000" dirty="0"/>
              <a:t>-15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 force: 100 – 400 </a:t>
            </a:r>
            <a:r>
              <a:rPr lang="en-US" dirty="0" err="1"/>
              <a:t>pN</a:t>
            </a:r>
            <a:endParaRPr lang="en-US" dirty="0"/>
          </a:p>
          <a:p>
            <a:endParaRPr lang="en-US" dirty="0"/>
          </a:p>
          <a:p>
            <a:pPr lvl="1" indent="0">
              <a:buFont typeface="Arial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520695" lvl="1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Adhesion</a:t>
            </a:r>
            <a:endParaRPr lang="en-US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151064A-4508-4C37-9035-123C3E374CFC}"/>
              </a:ext>
            </a:extLst>
          </p:cNvPr>
          <p:cNvSpPr txBox="1"/>
          <p:nvPr/>
        </p:nvSpPr>
        <p:spPr>
          <a:xfrm>
            <a:off x="7392143" y="6237312"/>
            <a:ext cx="4588615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50" dirty="0" err="1"/>
              <a:t>Sedlak</a:t>
            </a:r>
            <a:r>
              <a:rPr lang="en-US" sz="1050" dirty="0"/>
              <a:t> et al. (2020) </a:t>
            </a:r>
            <a:r>
              <a:rPr lang="en-US" sz="1050" i="1" dirty="0"/>
              <a:t>Sci Adv, 6</a:t>
            </a:r>
            <a:r>
              <a:rPr lang="en-US" sz="1050" dirty="0"/>
              <a:t>(13)</a:t>
            </a:r>
            <a:endParaRPr 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991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ster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aster2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3303</Words>
  <Application>Microsoft Office PowerPoint</Application>
  <PresentationFormat>Breitbild</PresentationFormat>
  <Paragraphs>478</Paragraphs>
  <Slides>47</Slides>
  <Notes>23</Notes>
  <HiddenSlides>3</HiddenSlides>
  <MMClips>2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4" baseType="lpstr">
      <vt:lpstr>Arial</vt:lpstr>
      <vt:lpstr>Calibri</vt:lpstr>
      <vt:lpstr>Symbol</vt:lpstr>
      <vt:lpstr>Wingdings</vt:lpstr>
      <vt:lpstr>Master1</vt:lpstr>
      <vt:lpstr>Master2</vt:lpstr>
      <vt:lpstr>Graph</vt:lpstr>
      <vt:lpstr>Magnetically Enhanced Microflow Cytometer for Bead-based Immunoaffinity Measurements in Blood Samples</vt:lpstr>
      <vt:lpstr>Outline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Results</vt:lpstr>
      <vt:lpstr>Results</vt:lpstr>
      <vt:lpstr>Results</vt:lpstr>
      <vt:lpstr>Results</vt:lpstr>
      <vt:lpstr>Results</vt:lpstr>
      <vt:lpstr>Results</vt:lpstr>
      <vt:lpstr>Results</vt:lpstr>
      <vt:lpstr>Theory</vt:lpstr>
      <vt:lpstr>Results</vt:lpstr>
      <vt:lpstr>PowerPoint-Präsentation</vt:lpstr>
      <vt:lpstr>Results</vt:lpstr>
      <vt:lpstr>Results</vt:lpstr>
      <vt:lpstr>Results</vt:lpstr>
      <vt:lpstr>Results</vt:lpstr>
      <vt:lpstr>PowerPoint-Präsentation</vt:lpstr>
      <vt:lpstr>PowerPoint-Präsentation</vt:lpstr>
      <vt:lpstr>PowerPoint-Präsentation</vt:lpstr>
      <vt:lpstr>Results</vt:lpstr>
      <vt:lpstr>Results</vt:lpstr>
      <vt:lpstr>PowerPoint-Präsentation</vt:lpstr>
      <vt:lpstr>PowerPoint-Präsentation</vt:lpstr>
      <vt:lpstr>Conclusion</vt:lpstr>
      <vt:lpstr>Thank you, LBE!</vt:lpstr>
      <vt:lpstr>Magnetic Field Computations</vt:lpstr>
      <vt:lpstr>Error Sources in the Magnetic Flow Cytometer</vt:lpstr>
      <vt:lpstr>Affinity-dependent Bead Velocity</vt:lpstr>
      <vt:lpstr>Comparison of Empirically Determined Correction Factors</vt:lpstr>
      <vt:lpstr>Error Sources Affinity-Dependent Concentration Measurement</vt:lpstr>
      <vt:lpstr>Hysteresis Calibration of the Sensor</vt:lpstr>
      <vt:lpstr>Micromod BNF-Dextran</vt:lpstr>
      <vt:lpstr>Assessment of Physisorbed Biofunctionalization</vt:lpstr>
      <vt:lpstr>Fluorescent Evaluation of the Biofunctionalization</vt:lpstr>
      <vt:lpstr>Surface Activation with Plasma</vt:lpstr>
      <vt:lpstr>8µm Beads coated with streptavidin-redF-Dextran </vt:lpstr>
      <vt:lpstr>Anti-Biotin-PE Assessment Not Working</vt:lpstr>
      <vt:lpstr>Wafer - Spincoating</vt:lpstr>
      <vt:lpstr>Wafer – Laserwriting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Magnetically Enhanced Microflow Cytometer for Bead-based Immunoaffinity Measurements in Blood Samples</dc:title>
  <dc:creator>Johann</dc:creator>
  <cp:lastModifiedBy>Johann</cp:lastModifiedBy>
  <cp:revision>89</cp:revision>
  <dcterms:created xsi:type="dcterms:W3CDTF">2021-03-29T13:15:16Z</dcterms:created>
  <dcterms:modified xsi:type="dcterms:W3CDTF">2021-03-31T13:54:06Z</dcterms:modified>
</cp:coreProperties>
</file>